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theme/themeOverride1.xml" ContentType="application/vnd.openxmlformats-officedocument.themeOverr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89" r:id="rId1"/>
  </p:sldMasterIdLst>
  <p:notesMasterIdLst>
    <p:notesMasterId r:id="rId21"/>
  </p:notesMasterIdLst>
  <p:sldIdLst>
    <p:sldId id="256" r:id="rId2"/>
    <p:sldId id="275" r:id="rId3"/>
    <p:sldId id="279" r:id="rId4"/>
    <p:sldId id="280" r:id="rId5"/>
    <p:sldId id="281" r:id="rId6"/>
    <p:sldId id="290" r:id="rId7"/>
    <p:sldId id="283" r:id="rId8"/>
    <p:sldId id="282" r:id="rId9"/>
    <p:sldId id="276" r:id="rId10"/>
    <p:sldId id="277" r:id="rId11"/>
    <p:sldId id="278" r:id="rId12"/>
    <p:sldId id="284" r:id="rId13"/>
    <p:sldId id="268" r:id="rId14"/>
    <p:sldId id="266" r:id="rId15"/>
    <p:sldId id="285" r:id="rId16"/>
    <p:sldId id="258" r:id="rId17"/>
    <p:sldId id="267" r:id="rId18"/>
    <p:sldId id="286" r:id="rId19"/>
    <p:sldId id="287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326" autoAdjust="0"/>
    <p:restoredTop sz="88588" autoAdjust="0"/>
  </p:normalViewPr>
  <p:slideViewPr>
    <p:cSldViewPr snapToGrid="0">
      <p:cViewPr>
        <p:scale>
          <a:sx n="82" d="100"/>
          <a:sy n="82" d="100"/>
        </p:scale>
        <p:origin x="-1116" y="-72"/>
      </p:cViewPr>
      <p:guideLst>
        <p:guide orient="horz" pos="432"/>
        <p:guide pos="27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A035170-7A0E-463A-817B-D013E032DEC8}" type="datetimeFigureOut">
              <a:rPr lang="ru-RU" smtClean="0"/>
              <a:t>27.05.2020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E6B930D-A8AB-4337-82DA-7B55CA86D72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805531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6B930D-A8AB-4337-82DA-7B55CA86D723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5887868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i="1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6B930D-A8AB-4337-82DA-7B55CA86D723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5584722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i="1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6B930D-A8AB-4337-82DA-7B55CA86D723}" type="slidenum">
              <a:rPr lang="ru-RU" smtClean="0"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5584722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6B930D-A8AB-4337-82DA-7B55CA86D723}" type="slidenum">
              <a:rPr lang="ru-RU" smtClean="0"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8342956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sz="8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6B930D-A8AB-4337-82DA-7B55CA86D723}" type="slidenum">
              <a:rPr lang="ru-RU" smtClean="0"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229643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i="1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6B930D-A8AB-4337-82DA-7B55CA86D723}" type="slidenum">
              <a:rPr lang="ru-RU" smtClean="0"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5584722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6B930D-A8AB-4337-82DA-7B55CA86D723}" type="slidenum">
              <a:rPr lang="ru-RU" smtClean="0"/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6343531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6B930D-A8AB-4337-82DA-7B55CA86D723}" type="slidenum">
              <a:rPr lang="ru-RU" smtClean="0"/>
              <a:t>17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218492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sz="800" i="1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6B930D-A8AB-4337-82DA-7B55CA86D723}" type="slidenum">
              <a:rPr lang="ru-RU" smtClean="0"/>
              <a:t>18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218492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i="1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6B930D-A8AB-4337-82DA-7B55CA86D723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5584722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i="1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6B930D-A8AB-4337-82DA-7B55CA86D723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5584722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i="1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6B930D-A8AB-4337-82DA-7B55CA86D723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5584722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i="1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6B930D-A8AB-4337-82DA-7B55CA86D723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5584722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i="1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6B930D-A8AB-4337-82DA-7B55CA86D723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5584722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i="1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6B930D-A8AB-4337-82DA-7B55CA86D723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5584722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6B930D-A8AB-4337-82DA-7B55CA86D723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5584722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6B930D-A8AB-4337-82DA-7B55CA86D723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5584722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9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7995C6-78CE-446F-BADF-C3B12F899E07}" type="datetime1">
              <a:rPr lang="ru-RU" smtClean="0"/>
              <a:t>27.05.2020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EF08A1-478E-45B7-9C58-4DE754D746B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200621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C3AC1C-9E7A-460F-83A0-C2FD75F0189D}" type="datetime1">
              <a:rPr lang="ru-RU" smtClean="0"/>
              <a:t>27.05.2020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EF08A1-478E-45B7-9C58-4DE754D746B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292182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642"/>
            <a:ext cx="27432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42"/>
            <a:ext cx="80772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EE344A-18F6-4E8F-9578-982F0B47B726}" type="datetime1">
              <a:rPr lang="ru-RU" smtClean="0"/>
              <a:t>27.05.2020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EF08A1-478E-45B7-9C58-4DE754D746B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66618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76C766-3DF3-4022-9CF9-DA72092331CC}" type="datetime1">
              <a:rPr lang="ru-RU" smtClean="0"/>
              <a:t>27.05.2020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600">
                <a:latin typeface="Segoe Print" panose="02000600000000000000" pitchFamily="2" charset="0"/>
              </a:defRPr>
            </a:lvl1pPr>
          </a:lstStyle>
          <a:p>
            <a:fld id="{E5EF08A1-478E-45B7-9C58-4DE754D746B1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276134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4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64B3F1-1D19-4E72-8883-864762928AFE}" type="datetime1">
              <a:rPr lang="ru-RU" smtClean="0"/>
              <a:t>27.05.2020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EF08A1-478E-45B7-9C58-4DE754D746B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752462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09600" y="1600204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600204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618AEC-3666-476C-8511-D42E64F4CA49}" type="datetime1">
              <a:rPr lang="ru-RU" smtClean="0"/>
              <a:t>27.05.2020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EF08A1-478E-45B7-9C58-4DE754D746B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472316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7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7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276694-2F93-4B58-A58D-5F165A1974F7}" type="datetime1">
              <a:rPr lang="ru-RU" smtClean="0"/>
              <a:t>27.05.2020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EF08A1-478E-45B7-9C58-4DE754D746B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392181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542B9C-726B-40AE-9468-AA69F091231C}" type="datetime1">
              <a:rPr lang="ru-RU" smtClean="0"/>
              <a:t>27.05.2020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EF08A1-478E-45B7-9C58-4DE754D746B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099453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C7E2FA-1380-47BC-B17D-FA758F93BA22}" type="datetime1">
              <a:rPr lang="ru-RU" smtClean="0"/>
              <a:t>27.05.2020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EF08A1-478E-45B7-9C58-4DE754D746B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97790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2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4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2" y="1435103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75498E-93C1-43CF-B6F6-C04820D763C3}" type="datetime1">
              <a:rPr lang="ru-RU" smtClean="0"/>
              <a:t>27.05.2020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EF08A1-478E-45B7-9C58-4DE754D746B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925085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4D5515-0CF5-42DD-B884-980C1F9A0718}" type="datetime1">
              <a:rPr lang="ru-RU" smtClean="0"/>
              <a:t>27.05.2020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EF08A1-478E-45B7-9C58-4DE754D746B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210554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4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4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AE1D98-862E-475A-B6AD-CA9244D255C6}" type="datetime1">
              <a:rPr lang="ru-RU" smtClean="0"/>
              <a:t>27.05.2020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4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4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EF08A1-478E-45B7-9C58-4DE754D746B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728291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0" r:id="rId1"/>
    <p:sldLayoutId id="2147483691" r:id="rId2"/>
    <p:sldLayoutId id="2147483692" r:id="rId3"/>
    <p:sldLayoutId id="2147483693" r:id="rId4"/>
    <p:sldLayoutId id="2147483694" r:id="rId5"/>
    <p:sldLayoutId id="2147483695" r:id="rId6"/>
    <p:sldLayoutId id="2147483696" r:id="rId7"/>
    <p:sldLayoutId id="2147483697" r:id="rId8"/>
    <p:sldLayoutId id="2147483698" r:id="rId9"/>
    <p:sldLayoutId id="2147483699" r:id="rId10"/>
    <p:sldLayoutId id="2147483700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microsoft.com/office/2007/relationships/hdphoto" Target="../media/hdphoto5.wdp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jpeg"/><Relationship Id="rId3" Type="http://schemas.openxmlformats.org/officeDocument/2006/relationships/image" Target="../media/image28.png"/><Relationship Id="rId7" Type="http://schemas.openxmlformats.org/officeDocument/2006/relationships/image" Target="../media/image3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microsoft.com/office/2007/relationships/hdphoto" Target="../media/hdphoto6.wdp"/><Relationship Id="rId5" Type="http://schemas.openxmlformats.org/officeDocument/2006/relationships/image" Target="../media/image30.png"/><Relationship Id="rId4" Type="http://schemas.openxmlformats.org/officeDocument/2006/relationships/image" Target="../media/image29.jpeg"/><Relationship Id="rId9" Type="http://schemas.microsoft.com/office/2007/relationships/hdphoto" Target="../media/hdphoto7.wdp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0.png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png"/><Relationship Id="rId3" Type="http://schemas.openxmlformats.org/officeDocument/2006/relationships/image" Target="../media/image41.png"/><Relationship Id="rId7" Type="http://schemas.openxmlformats.org/officeDocument/2006/relationships/image" Target="../media/image45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4.png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png"/><Relationship Id="rId3" Type="http://schemas.openxmlformats.org/officeDocument/2006/relationships/image" Target="../media/image47.png"/><Relationship Id="rId7" Type="http://schemas.openxmlformats.org/officeDocument/2006/relationships/image" Target="../media/image50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9.png"/><Relationship Id="rId5" Type="http://schemas.microsoft.com/office/2007/relationships/hdphoto" Target="../media/hdphoto8.wdp"/><Relationship Id="rId4" Type="http://schemas.openxmlformats.org/officeDocument/2006/relationships/image" Target="../media/image4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6.png"/><Relationship Id="rId5" Type="http://schemas.openxmlformats.org/officeDocument/2006/relationships/image" Target="../media/image55.jpeg"/><Relationship Id="rId4" Type="http://schemas.openxmlformats.org/officeDocument/2006/relationships/image" Target="../media/image54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2.png"/><Relationship Id="rId7" Type="http://schemas.microsoft.com/office/2007/relationships/hdphoto" Target="../media/hdphoto2.wdp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image" Target="../media/image6.jpeg"/><Relationship Id="rId7" Type="http://schemas.microsoft.com/office/2007/relationships/hdphoto" Target="../media/hdphoto4.wdp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5" Type="http://schemas.microsoft.com/office/2007/relationships/hdphoto" Target="../media/hdphoto3.wdp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10.png"/><Relationship Id="rId7" Type="http://schemas.openxmlformats.org/officeDocument/2006/relationships/image" Target="../media/image6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Relationship Id="rId9" Type="http://schemas.microsoft.com/office/2007/relationships/hdphoto" Target="../media/hdphoto3.wd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7" Type="http://schemas.openxmlformats.org/officeDocument/2006/relationships/image" Target="../media/image1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0" y="2206628"/>
            <a:ext cx="9144000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Безопасный Интернет</a:t>
            </a:r>
          </a:p>
        </p:txBody>
      </p:sp>
      <p:sp>
        <p:nvSpPr>
          <p:cNvPr id="5" name="Подзаголовок 2"/>
          <p:cNvSpPr txBox="1">
            <a:spLocks/>
          </p:cNvSpPr>
          <p:nvPr/>
        </p:nvSpPr>
        <p:spPr>
          <a:xfrm>
            <a:off x="0" y="3486149"/>
            <a:ext cx="9144000" cy="16478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000" b="1" dirty="0">
                <a:latin typeface="Segoe Print" panose="02000600000000000000" pitchFamily="2" charset="0"/>
              </a:rPr>
              <a:t>Материалы к уроку безопасного интернета</a:t>
            </a:r>
          </a:p>
          <a:p>
            <a:r>
              <a:rPr lang="ru-RU" sz="2000" b="1" dirty="0" smtClean="0">
                <a:latin typeface="Segoe Print" panose="02000600000000000000" pitchFamily="2" charset="0"/>
              </a:rPr>
              <a:t>(5-7 </a:t>
            </a:r>
            <a:r>
              <a:rPr lang="ru-RU" sz="2000" b="1" dirty="0">
                <a:latin typeface="Segoe Print" panose="02000600000000000000" pitchFamily="2" charset="0"/>
              </a:rPr>
              <a:t>Класс)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4457303" y="5914578"/>
            <a:ext cx="4572000" cy="800219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sz="1400" dirty="0">
              <a:solidFill>
                <a:srgbClr val="000000"/>
              </a:solidFill>
              <a:latin typeface="Segoe Print" panose="02000600000000000000" pitchFamily="2" charset="0"/>
            </a:endParaRPr>
          </a:p>
          <a:p>
            <a:endParaRPr lang="ru-RU" sz="1400" dirty="0">
              <a:latin typeface="Segoe Print" panose="02000600000000000000" pitchFamily="2" charset="0"/>
            </a:endParaRPr>
          </a:p>
          <a:p>
            <a:pPr algn="r"/>
            <a:r>
              <a:rPr lang="ru-RU" sz="1400" dirty="0">
                <a:latin typeface="+mj-lt"/>
              </a:rPr>
              <a:t> </a:t>
            </a:r>
            <a:r>
              <a:rPr lang="ru-RU" dirty="0">
                <a:latin typeface="+mj-lt"/>
              </a:rPr>
              <a:t>© </a:t>
            </a:r>
            <a:r>
              <a:rPr lang="ru-RU" dirty="0">
                <a:latin typeface="Segoe Print" panose="02000600000000000000" pitchFamily="2" charset="0"/>
              </a:rPr>
              <a:t>Лига безопасного интернета 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162046" y="6092419"/>
            <a:ext cx="89125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1000" dirty="0">
              <a:solidFill>
                <a:srgbClr val="000000"/>
              </a:solidFill>
              <a:latin typeface="Segoe Print" panose="02000600000000000000" pitchFamily="2" charset="0"/>
            </a:endParaRPr>
          </a:p>
          <a:p>
            <a:endParaRPr lang="ru-RU" sz="1000" dirty="0">
              <a:latin typeface="Segoe Print" panose="02000600000000000000" pitchFamily="2" charset="0"/>
            </a:endParaRPr>
          </a:p>
          <a:p>
            <a:r>
              <a:rPr lang="ru-RU" sz="1000" dirty="0">
                <a:latin typeface="+mj-lt"/>
              </a:rPr>
              <a:t> </a:t>
            </a:r>
            <a:r>
              <a:rPr lang="ru-RU" sz="1000" dirty="0" smtClean="0">
                <a:latin typeface="+mj-lt"/>
              </a:rPr>
              <a:t>v. 0.99</a:t>
            </a:r>
            <a:endParaRPr lang="ru-RU" sz="1000" dirty="0">
              <a:latin typeface="Segoe Print" panose="020006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25121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625" y="150813"/>
            <a:ext cx="7677150" cy="534987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ОСТОРОЖНО, ПОДДЕЛКИ!</a:t>
            </a: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Print" panose="02000600000000000000" pitchFamily="2" charset="0"/>
            </a:endParaRPr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EF08A1-478E-45B7-9C58-4DE754D746B1}" type="slidenum">
              <a:rPr lang="ru-RU" smtClean="0"/>
              <a:t>10</a:t>
            </a:fld>
            <a:endParaRPr lang="ru-RU" dirty="0"/>
          </a:p>
        </p:txBody>
      </p:sp>
      <p:sp>
        <p:nvSpPr>
          <p:cNvPr id="10" name="Объект 2"/>
          <p:cNvSpPr txBox="1">
            <a:spLocks/>
          </p:cNvSpPr>
          <p:nvPr/>
        </p:nvSpPr>
        <p:spPr>
          <a:xfrm>
            <a:off x="428625" y="963703"/>
            <a:ext cx="4159793" cy="1465598"/>
          </a:xfrm>
          <a:prstGeom prst="rect">
            <a:avLst/>
          </a:prstGeom>
          <a:ln w="25400" cap="flat" cmpd="sng" algn="ctr">
            <a:noFill/>
            <a:prstDash val="solid"/>
          </a:ln>
          <a:effectLst>
            <a:glow rad="139700">
              <a:srgbClr val="FF0000">
                <a:alpha val="40000"/>
              </a:srgbClr>
            </a:glo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sz="1400" b="1" u="sng" dirty="0" smtClean="0">
                <a:solidFill>
                  <a:srgbClr val="FF0000"/>
                </a:solidFill>
                <a:latin typeface="Segoe Print" panose="02000600000000000000" pitchFamily="2" charset="0"/>
              </a:rPr>
              <a:t>Ловушки-подделки</a:t>
            </a:r>
            <a:endParaRPr lang="ru-RU" sz="1400" b="1" u="sng" dirty="0">
              <a:solidFill>
                <a:srgbClr val="FF0000"/>
              </a:solidFill>
              <a:latin typeface="Segoe Print" panose="02000600000000000000" pitchFamily="2" charset="0"/>
            </a:endParaRPr>
          </a:p>
          <a:p>
            <a:pPr marL="285750" indent="-285750"/>
            <a:r>
              <a:rPr lang="ru-RU" sz="1400" b="1" dirty="0">
                <a:solidFill>
                  <a:srgbClr val="FF0000"/>
                </a:solidFill>
                <a:latin typeface="Segoe Print" panose="02000600000000000000" pitchFamily="2" charset="0"/>
              </a:rPr>
              <a:t>Просят  подтвердить логин/пароль.</a:t>
            </a:r>
          </a:p>
          <a:p>
            <a:pPr marL="285750" indent="-285750"/>
            <a:r>
              <a:rPr lang="ru-RU" sz="1400" b="1" dirty="0" smtClean="0">
                <a:solidFill>
                  <a:srgbClr val="FF0000"/>
                </a:solidFill>
                <a:latin typeface="Segoe Print" panose="02000600000000000000" pitchFamily="2" charset="0"/>
              </a:rPr>
              <a:t>Пугают блокировкой или заражением</a:t>
            </a:r>
            <a:endParaRPr lang="ru-RU" sz="1400" b="1" dirty="0">
              <a:solidFill>
                <a:srgbClr val="FF0000"/>
              </a:solidFill>
              <a:latin typeface="Segoe Print" panose="02000600000000000000" pitchFamily="2" charset="0"/>
            </a:endParaRPr>
          </a:p>
          <a:p>
            <a:pPr marL="285750" indent="-285750"/>
            <a:r>
              <a:rPr lang="ru-RU" sz="1400" b="1" dirty="0">
                <a:solidFill>
                  <a:srgbClr val="FF0000"/>
                </a:solidFill>
                <a:latin typeface="Segoe Print" panose="02000600000000000000" pitchFamily="2" charset="0"/>
              </a:rPr>
              <a:t>Просят отправить СМС (платное).</a:t>
            </a:r>
          </a:p>
        </p:txBody>
      </p:sp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  <a14:imgEffect>
                      <a14:brightnessContrast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8731" y="4336072"/>
            <a:ext cx="5120499" cy="2027118"/>
          </a:xfrm>
          <a:prstGeom prst="rect">
            <a:avLst/>
          </a:prstGeom>
          <a:ln w="25400" cap="flat" cmpd="sng" algn="ctr">
            <a:noFill/>
            <a:prstDash val="solid"/>
          </a:ln>
          <a:effectLst>
            <a:glow rad="139700">
              <a:srgbClr val="FF0000">
                <a:alpha val="40000"/>
              </a:srgbClr>
            </a:glow>
          </a:effectLst>
          <a:ex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</p:pic>
      <p:pic>
        <p:nvPicPr>
          <p:cNvPr id="15" name="Picture 2" descr="C:\Users\Stanislav.Skusov\Desktop\Безымянный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15271" y="856902"/>
            <a:ext cx="3833025" cy="2536394"/>
          </a:xfrm>
          <a:prstGeom prst="rect">
            <a:avLst/>
          </a:prstGeom>
          <a:ln w="25400" cap="flat" cmpd="sng" algn="ctr">
            <a:noFill/>
            <a:prstDash val="solid"/>
          </a:ln>
          <a:effectLst>
            <a:glow rad="139700">
              <a:srgbClr val="FF0000">
                <a:alpha val="40000"/>
              </a:srgbClr>
            </a:glow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</p:pic>
      <p:pic>
        <p:nvPicPr>
          <p:cNvPr id="14" name="Picture 4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563110" y="2715905"/>
            <a:ext cx="6372898" cy="1354783"/>
          </a:xfrm>
          <a:prstGeom prst="rect">
            <a:avLst/>
          </a:prstGeom>
          <a:ln w="25400" cap="flat" cmpd="sng" algn="ctr">
            <a:noFill/>
            <a:prstDash val="solid"/>
          </a:ln>
          <a:effectLst>
            <a:glow rad="139700">
              <a:srgbClr val="FF0000">
                <a:alpha val="40000"/>
              </a:srgbClr>
            </a:glow>
          </a:effectLst>
          <a:ex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</p:pic>
      <p:sp>
        <p:nvSpPr>
          <p:cNvPr id="11" name="Объект 2"/>
          <p:cNvSpPr txBox="1">
            <a:spLocks/>
          </p:cNvSpPr>
          <p:nvPr/>
        </p:nvSpPr>
        <p:spPr>
          <a:xfrm>
            <a:off x="5745788" y="3949759"/>
            <a:ext cx="3002508" cy="2259972"/>
          </a:xfrm>
          <a:prstGeom prst="rect">
            <a:avLst/>
          </a:prstGeom>
          <a:ln w="25400" cap="flat" cmpd="sng" algn="ctr">
            <a:noFill/>
            <a:prstDash val="solid"/>
          </a:ln>
          <a:effectLst>
            <a:glow rad="139700">
              <a:srgbClr val="00B050">
                <a:alpha val="40000"/>
              </a:srgb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7800" indent="-177800">
              <a:tabLst>
                <a:tab pos="2955925" algn="l"/>
              </a:tabLst>
            </a:pPr>
            <a:r>
              <a:rPr lang="ru-RU" sz="1400" dirty="0" smtClean="0">
                <a:solidFill>
                  <a:schemeClr val="tx1"/>
                </a:solidFill>
                <a:latin typeface="Segoe Print" panose="02000600000000000000" pitchFamily="2" charset="0"/>
              </a:rPr>
              <a:t>Закрой страницу, блокировка пропала?  </a:t>
            </a:r>
            <a:br>
              <a:rPr lang="ru-RU" sz="1400" dirty="0" smtClean="0">
                <a:solidFill>
                  <a:schemeClr val="tx1"/>
                </a:solidFill>
                <a:latin typeface="Segoe Print" panose="02000600000000000000" pitchFamily="2" charset="0"/>
              </a:rPr>
            </a:br>
            <a:r>
              <a:rPr lang="ru-RU" sz="1400" dirty="0" smtClean="0">
                <a:solidFill>
                  <a:schemeClr val="tx1"/>
                </a:solidFill>
                <a:latin typeface="Segoe Print" panose="02000600000000000000" pitchFamily="2" charset="0"/>
              </a:rPr>
              <a:t>Все в порядке!</a:t>
            </a:r>
          </a:p>
          <a:p>
            <a:pPr marL="177800" indent="-177800">
              <a:tabLst>
                <a:tab pos="2955925" algn="l"/>
              </a:tabLst>
            </a:pPr>
            <a:r>
              <a:rPr lang="ru-RU" sz="1400" dirty="0" smtClean="0">
                <a:solidFill>
                  <a:schemeClr val="tx1"/>
                </a:solidFill>
                <a:latin typeface="Segoe Print" panose="02000600000000000000" pitchFamily="2" charset="0"/>
              </a:rPr>
              <a:t>Войди в сеть как обычно и убедись, </a:t>
            </a:r>
            <a:br>
              <a:rPr lang="ru-RU" sz="1400" dirty="0" smtClean="0">
                <a:solidFill>
                  <a:schemeClr val="tx1"/>
                </a:solidFill>
                <a:latin typeface="Segoe Print" panose="02000600000000000000" pitchFamily="2" charset="0"/>
              </a:rPr>
            </a:br>
            <a:r>
              <a:rPr lang="ru-RU" sz="1400" dirty="0" smtClean="0">
                <a:solidFill>
                  <a:schemeClr val="tx1"/>
                </a:solidFill>
                <a:latin typeface="Segoe Print" panose="02000600000000000000" pitchFamily="2" charset="0"/>
              </a:rPr>
              <a:t>что все в </a:t>
            </a:r>
            <a:r>
              <a:rPr lang="ru-RU" sz="1400" dirty="0">
                <a:solidFill>
                  <a:schemeClr val="tx1"/>
                </a:solidFill>
                <a:latin typeface="Segoe Print" panose="02000600000000000000" pitchFamily="2" charset="0"/>
              </a:rPr>
              <a:t>порядке! </a:t>
            </a:r>
            <a:endParaRPr lang="ru-RU" sz="1400" dirty="0" smtClean="0">
              <a:solidFill>
                <a:schemeClr val="tx1"/>
              </a:solidFill>
              <a:latin typeface="Segoe Print" panose="02000600000000000000" pitchFamily="2" charset="0"/>
            </a:endParaRPr>
          </a:p>
          <a:p>
            <a:pPr marL="177800" indent="-177800">
              <a:tabLst>
                <a:tab pos="2955925" algn="l"/>
              </a:tabLst>
            </a:pPr>
            <a:r>
              <a:rPr lang="ru-RU" sz="1400" dirty="0" smtClean="0">
                <a:solidFill>
                  <a:schemeClr val="tx1"/>
                </a:solidFill>
                <a:latin typeface="Segoe Print" panose="02000600000000000000" pitchFamily="2" charset="0"/>
              </a:rPr>
              <a:t>Проверь </a:t>
            </a:r>
            <a:r>
              <a:rPr lang="ru-RU" sz="1400" dirty="0">
                <a:solidFill>
                  <a:schemeClr val="tx1"/>
                </a:solidFill>
                <a:latin typeface="Segoe Print" panose="02000600000000000000" pitchFamily="2" charset="0"/>
              </a:rPr>
              <a:t>систему </a:t>
            </a:r>
            <a:r>
              <a:rPr lang="ru-RU" sz="1400" dirty="0" smtClean="0">
                <a:solidFill>
                  <a:schemeClr val="tx1"/>
                </a:solidFill>
                <a:latin typeface="Segoe Print" panose="02000600000000000000" pitchFamily="2" charset="0"/>
              </a:rPr>
              <a:t>своим антивирусом!</a:t>
            </a:r>
          </a:p>
          <a:p>
            <a:pPr marL="177800" indent="-177800">
              <a:tabLst>
                <a:tab pos="2955925" algn="l"/>
              </a:tabLst>
            </a:pPr>
            <a:r>
              <a:rPr lang="ru-RU" sz="1400" dirty="0" smtClean="0">
                <a:solidFill>
                  <a:schemeClr val="tx1"/>
                </a:solidFill>
                <a:latin typeface="Segoe Print" panose="02000600000000000000" pitchFamily="2" charset="0"/>
              </a:rPr>
              <a:t>Игнорируй отправку СМС!</a:t>
            </a: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4915271" y="3125337"/>
            <a:ext cx="1610436" cy="438497"/>
          </a:xfrm>
          <a:prstGeom prst="roundRect">
            <a:avLst/>
          </a:prstGeom>
          <a:noFill/>
          <a:ln w="25400" cap="flat" cmpd="sng" algn="ctr">
            <a:solidFill>
              <a:srgbClr val="FF0000"/>
            </a:solidFill>
            <a:prstDash val="solid"/>
          </a:ln>
          <a:effectLst>
            <a:glow rad="1397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pPr algn="ctr">
              <a:spcBef>
                <a:spcPct val="20000"/>
              </a:spcBef>
              <a:buFont typeface="Arial" panose="020B0604020202020204" pitchFamily="34" charset="0"/>
              <a:buNone/>
            </a:pPr>
            <a:endParaRPr lang="ru-RU" sz="1400" b="1" u="sng">
              <a:solidFill>
                <a:srgbClr val="FF0000"/>
              </a:solidFill>
              <a:latin typeface="Segoe Print" panose="02000600000000000000" pitchFamily="2" charset="0"/>
            </a:endParaRP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5636606" y="1114744"/>
            <a:ext cx="1064445" cy="341076"/>
          </a:xfrm>
          <a:prstGeom prst="roundRect">
            <a:avLst/>
          </a:prstGeom>
          <a:noFill/>
          <a:ln w="25400" cap="flat" cmpd="sng" algn="ctr">
            <a:solidFill>
              <a:srgbClr val="FF0000"/>
            </a:solidFill>
            <a:prstDash val="solid"/>
          </a:ln>
          <a:effectLst>
            <a:glow rad="1397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pPr algn="ctr">
              <a:spcBef>
                <a:spcPct val="20000"/>
              </a:spcBef>
              <a:buFont typeface="Arial" panose="020B0604020202020204" pitchFamily="34" charset="0"/>
              <a:buNone/>
            </a:pPr>
            <a:endParaRPr lang="ru-RU" sz="1400" b="1" u="sng">
              <a:solidFill>
                <a:srgbClr val="FF0000"/>
              </a:solidFill>
              <a:latin typeface="Segoe Print" panose="02000600000000000000" pitchFamily="2" charset="0"/>
            </a:endParaRPr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1160060" y="4381682"/>
            <a:ext cx="1132764" cy="341076"/>
          </a:xfrm>
          <a:prstGeom prst="roundRect">
            <a:avLst/>
          </a:prstGeom>
          <a:noFill/>
          <a:ln w="25400" cap="flat" cmpd="sng" algn="ctr">
            <a:solidFill>
              <a:srgbClr val="FF0000"/>
            </a:solidFill>
            <a:prstDash val="solid"/>
          </a:ln>
          <a:effectLst>
            <a:glow rad="1397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pPr algn="ctr">
              <a:spcBef>
                <a:spcPct val="20000"/>
              </a:spcBef>
              <a:buFont typeface="Arial" panose="020B0604020202020204" pitchFamily="34" charset="0"/>
              <a:buNone/>
            </a:pPr>
            <a:endParaRPr lang="ru-RU" sz="1400" b="1" u="sng">
              <a:solidFill>
                <a:srgbClr val="FF0000"/>
              </a:solidFill>
              <a:latin typeface="Segoe Print" panose="020006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73931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625" y="150813"/>
            <a:ext cx="7677150" cy="534987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ОСТОРОЖНО, ЛОВУШКИ!</a:t>
            </a: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Print" panose="02000600000000000000" pitchFamily="2" charset="0"/>
            </a:endParaRPr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EF08A1-478E-45B7-9C58-4DE754D746B1}" type="slidenum">
              <a:rPr lang="ru-RU" smtClean="0"/>
              <a:t>11</a:t>
            </a:fld>
            <a:endParaRPr lang="ru-RU"/>
          </a:p>
        </p:txBody>
      </p:sp>
      <p:sp>
        <p:nvSpPr>
          <p:cNvPr id="10" name="Объект 2"/>
          <p:cNvSpPr txBox="1">
            <a:spLocks/>
          </p:cNvSpPr>
          <p:nvPr/>
        </p:nvSpPr>
        <p:spPr>
          <a:xfrm>
            <a:off x="428625" y="963702"/>
            <a:ext cx="4484569" cy="1042519"/>
          </a:xfrm>
          <a:prstGeom prst="rect">
            <a:avLst/>
          </a:prstGeom>
          <a:ln w="25400" cap="flat" cmpd="sng" algn="ctr">
            <a:noFill/>
            <a:prstDash val="solid"/>
          </a:ln>
          <a:effectLst>
            <a:glow rad="139700">
              <a:srgbClr val="FF0000">
                <a:alpha val="40000"/>
              </a:srgbClr>
            </a:glo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sz="1400" b="1" u="sng" dirty="0" smtClean="0">
                <a:solidFill>
                  <a:srgbClr val="FF0000"/>
                </a:solidFill>
                <a:latin typeface="Segoe Print" panose="02000600000000000000" pitchFamily="2" charset="0"/>
              </a:rPr>
              <a:t>Программы-ловушки</a:t>
            </a:r>
            <a:r>
              <a:rPr lang="ru-RU" sz="1400" b="1" dirty="0" smtClean="0">
                <a:solidFill>
                  <a:srgbClr val="FF0000"/>
                </a:solidFill>
                <a:latin typeface="Segoe Print" panose="02000600000000000000" pitchFamily="2" charset="0"/>
              </a:rPr>
              <a:t>.</a:t>
            </a:r>
          </a:p>
          <a:p>
            <a:pPr marL="285750" indent="-285750"/>
            <a:r>
              <a:rPr lang="ru-RU" sz="1400" b="1" dirty="0" smtClean="0">
                <a:solidFill>
                  <a:srgbClr val="FF0000"/>
                </a:solidFill>
                <a:latin typeface="Segoe Print" panose="02000600000000000000" pitchFamily="2" charset="0"/>
              </a:rPr>
              <a:t>Предлагают </a:t>
            </a:r>
            <a:r>
              <a:rPr lang="ru-RU" sz="1400" b="1" dirty="0">
                <a:solidFill>
                  <a:srgbClr val="FF0000"/>
                </a:solidFill>
                <a:latin typeface="Segoe Print" panose="02000600000000000000" pitchFamily="2" charset="0"/>
              </a:rPr>
              <a:t>бесплатный антивирус</a:t>
            </a:r>
            <a:r>
              <a:rPr lang="ru-RU" sz="1400" b="1" dirty="0" smtClean="0">
                <a:solidFill>
                  <a:srgbClr val="FF0000"/>
                </a:solidFill>
                <a:latin typeface="Segoe Print" panose="02000600000000000000" pitchFamily="2" charset="0"/>
              </a:rPr>
              <a:t>.</a:t>
            </a:r>
          </a:p>
          <a:p>
            <a:pPr marL="285750" indent="-285750"/>
            <a:r>
              <a:rPr lang="ru-RU" sz="1400" b="1" dirty="0" smtClean="0">
                <a:solidFill>
                  <a:srgbClr val="FF0000"/>
                </a:solidFill>
                <a:latin typeface="Segoe Print" panose="02000600000000000000" pitchFamily="2" charset="0"/>
              </a:rPr>
              <a:t>Предлагают «супер-возможности»</a:t>
            </a:r>
          </a:p>
          <a:p>
            <a:pPr marL="285750" indent="-285750"/>
            <a:r>
              <a:rPr lang="ru-RU" sz="1400" b="1" dirty="0" smtClean="0">
                <a:solidFill>
                  <a:srgbClr val="FF0000"/>
                </a:solidFill>
                <a:latin typeface="Segoe Print" panose="02000600000000000000" pitchFamily="2" charset="0"/>
              </a:rPr>
              <a:t>Обещают приз или выигрыш</a:t>
            </a:r>
            <a:endParaRPr lang="ru-RU" sz="1400" b="1" dirty="0">
              <a:solidFill>
                <a:srgbClr val="FF0000"/>
              </a:solidFill>
              <a:latin typeface="Segoe Print" panose="02000600000000000000" pitchFamily="2" charset="0"/>
            </a:endParaRPr>
          </a:p>
        </p:txBody>
      </p:sp>
      <p:sp>
        <p:nvSpPr>
          <p:cNvPr id="11" name="Объект 2"/>
          <p:cNvSpPr txBox="1">
            <a:spLocks/>
          </p:cNvSpPr>
          <p:nvPr/>
        </p:nvSpPr>
        <p:spPr>
          <a:xfrm>
            <a:off x="6387152" y="3835021"/>
            <a:ext cx="2552212" cy="2429303"/>
          </a:xfrm>
          <a:prstGeom prst="rect">
            <a:avLst/>
          </a:prstGeom>
          <a:ln w="25400" cap="flat" cmpd="sng" algn="ctr">
            <a:noFill/>
            <a:prstDash val="solid"/>
          </a:ln>
          <a:effectLst>
            <a:glow rad="139700">
              <a:srgbClr val="00B050">
                <a:alpha val="40000"/>
              </a:srgb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7800" indent="-177800">
              <a:tabLst>
                <a:tab pos="2955925" algn="l"/>
              </a:tabLst>
            </a:pPr>
            <a:r>
              <a:rPr lang="ru-RU" sz="1400" dirty="0" smtClean="0">
                <a:solidFill>
                  <a:schemeClr val="tx1"/>
                </a:solidFill>
                <a:latin typeface="Segoe Print" panose="02000600000000000000" pitchFamily="2" charset="0"/>
              </a:rPr>
              <a:t>Удаляй письма с незнакомых адресов!</a:t>
            </a:r>
          </a:p>
          <a:p>
            <a:pPr marL="177800" indent="-177800">
              <a:tabLst>
                <a:tab pos="2955925" algn="l"/>
              </a:tabLst>
            </a:pPr>
            <a:r>
              <a:rPr lang="ru-RU" sz="1400" dirty="0" smtClean="0">
                <a:solidFill>
                  <a:schemeClr val="tx1"/>
                </a:solidFill>
                <a:latin typeface="Segoe Print" panose="02000600000000000000" pitchFamily="2" charset="0"/>
              </a:rPr>
              <a:t>Игнорируй неизвестные ссылки! </a:t>
            </a:r>
          </a:p>
          <a:p>
            <a:pPr marL="177800" indent="-177800">
              <a:tabLst>
                <a:tab pos="2955925" algn="l"/>
              </a:tabLst>
            </a:pPr>
            <a:r>
              <a:rPr lang="ru-RU" sz="1400" dirty="0">
                <a:solidFill>
                  <a:schemeClr val="tx1"/>
                </a:solidFill>
                <a:latin typeface="Segoe Print" panose="02000600000000000000" pitchFamily="2" charset="0"/>
              </a:rPr>
              <a:t>Игнорируй отправку СМС</a:t>
            </a:r>
            <a:r>
              <a:rPr lang="ru-RU" sz="1400" dirty="0" smtClean="0">
                <a:solidFill>
                  <a:schemeClr val="tx1"/>
                </a:solidFill>
                <a:latin typeface="Segoe Print" panose="02000600000000000000" pitchFamily="2" charset="0"/>
              </a:rPr>
              <a:t>!</a:t>
            </a:r>
          </a:p>
          <a:p>
            <a:pPr marL="177800" indent="-177800">
              <a:tabLst>
                <a:tab pos="2955925" algn="l"/>
              </a:tabLst>
            </a:pPr>
            <a:r>
              <a:rPr lang="ru-RU" sz="1400" dirty="0" smtClean="0">
                <a:solidFill>
                  <a:schemeClr val="tx1"/>
                </a:solidFill>
                <a:latin typeface="Segoe Print" panose="02000600000000000000" pitchFamily="2" charset="0"/>
              </a:rPr>
              <a:t>Используй кнопки</a:t>
            </a:r>
            <a:br>
              <a:rPr lang="ru-RU" sz="1400" dirty="0" smtClean="0">
                <a:solidFill>
                  <a:schemeClr val="tx1"/>
                </a:solidFill>
                <a:latin typeface="Segoe Print" panose="02000600000000000000" pitchFamily="2" charset="0"/>
              </a:rPr>
            </a:br>
            <a:r>
              <a:rPr lang="ru-RU" sz="1400" dirty="0" smtClean="0">
                <a:solidFill>
                  <a:schemeClr val="tx1"/>
                </a:solidFill>
                <a:latin typeface="Segoe Print" panose="02000600000000000000" pitchFamily="2" charset="0"/>
              </a:rPr>
              <a:t> «Это спам», «Заблокировать отправителя»</a:t>
            </a:r>
            <a:endParaRPr lang="ru-RU" sz="1400" dirty="0">
              <a:solidFill>
                <a:schemeClr val="tx1"/>
              </a:solidFill>
              <a:latin typeface="Segoe Print" panose="02000600000000000000" pitchFamily="2" charset="0"/>
            </a:endParaRPr>
          </a:p>
        </p:txBody>
      </p:sp>
      <p:pic>
        <p:nvPicPr>
          <p:cNvPr id="12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5240740" y="963703"/>
            <a:ext cx="1411345" cy="1508064"/>
          </a:xfrm>
          <a:prstGeom prst="rect">
            <a:avLst/>
          </a:prstGeom>
          <a:ln w="25400" cap="flat" cmpd="sng" algn="ctr">
            <a:noFill/>
            <a:prstDash val="solid"/>
          </a:ln>
          <a:effectLst>
            <a:glow rad="139700">
              <a:srgbClr val="FF0000">
                <a:alpha val="40000"/>
              </a:srgbClr>
            </a:glow>
          </a:effectLst>
          <a:ex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</p:pic>
      <p:pic>
        <p:nvPicPr>
          <p:cNvPr id="16" name="Picture 2" descr="http://cs819.vk.me/g23222819/a_4e7bd32f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6881577" y="963703"/>
            <a:ext cx="2057787" cy="2648307"/>
          </a:xfrm>
          <a:prstGeom prst="rect">
            <a:avLst/>
          </a:prstGeom>
          <a:ln w="25400" cap="flat" cmpd="sng" algn="ctr">
            <a:noFill/>
            <a:prstDash val="solid"/>
          </a:ln>
          <a:effectLst>
            <a:glow rad="139700">
              <a:srgbClr val="FF0000">
                <a:alpha val="40000"/>
              </a:srgbClr>
            </a:glow>
          </a:effectLst>
          <a:ex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</p:pic>
      <p:sp>
        <p:nvSpPr>
          <p:cNvPr id="18" name="Объект 2"/>
          <p:cNvSpPr txBox="1">
            <a:spLocks/>
          </p:cNvSpPr>
          <p:nvPr/>
        </p:nvSpPr>
        <p:spPr>
          <a:xfrm>
            <a:off x="408626" y="3584714"/>
            <a:ext cx="4179792" cy="1000301"/>
          </a:xfrm>
          <a:prstGeom prst="rect">
            <a:avLst/>
          </a:prstGeom>
          <a:ln w="25400" cap="flat" cmpd="sng" algn="ctr">
            <a:noFill/>
            <a:prstDash val="solid"/>
          </a:ln>
          <a:effectLst>
            <a:glow rad="139700">
              <a:srgbClr val="FF0000">
                <a:alpha val="40000"/>
              </a:srgbClr>
            </a:glo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sz="1400" b="1" u="sng" dirty="0" smtClean="0">
                <a:solidFill>
                  <a:srgbClr val="FF0000"/>
                </a:solidFill>
                <a:latin typeface="Segoe Print" panose="02000600000000000000" pitchFamily="2" charset="0"/>
              </a:rPr>
              <a:t>Осторожно, СПАМ!</a:t>
            </a:r>
          </a:p>
          <a:p>
            <a:pPr marL="0" indent="0" algn="ctr">
              <a:buNone/>
            </a:pPr>
            <a:r>
              <a:rPr lang="ru-RU" sz="1400" dirty="0" smtClean="0">
                <a:solidFill>
                  <a:srgbClr val="FF0000"/>
                </a:solidFill>
                <a:latin typeface="Segoe Print" panose="02000600000000000000" pitchFamily="2" charset="0"/>
              </a:rPr>
              <a:t>СПАМ – массовая рассылка писем с назойливой рекламой. Часто содержит вредоносные ссылки</a:t>
            </a:r>
            <a:r>
              <a:rPr lang="ru-RU" sz="1400" b="1" u="sng" dirty="0" smtClean="0">
                <a:solidFill>
                  <a:srgbClr val="FF0000"/>
                </a:solidFill>
                <a:latin typeface="Segoe Print" panose="02000600000000000000" pitchFamily="2" charset="0"/>
              </a:rPr>
              <a:t>.</a:t>
            </a:r>
            <a:endParaRPr lang="ru-RU" sz="1400" b="1" dirty="0">
              <a:solidFill>
                <a:srgbClr val="FF0000"/>
              </a:solidFill>
              <a:latin typeface="Segoe Print" panose="02000600000000000000" pitchFamily="2" charset="0"/>
            </a:endParaRPr>
          </a:p>
        </p:txBody>
      </p:sp>
      <p:sp>
        <p:nvSpPr>
          <p:cNvPr id="20" name="Объект 2"/>
          <p:cNvSpPr txBox="1">
            <a:spLocks/>
          </p:cNvSpPr>
          <p:nvPr/>
        </p:nvSpPr>
        <p:spPr>
          <a:xfrm>
            <a:off x="428628" y="6289555"/>
            <a:ext cx="8319587" cy="58951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1200" dirty="0" smtClean="0">
                <a:latin typeface="Segoe Print" panose="02000600000000000000" pitchFamily="2" charset="0"/>
              </a:rPr>
              <a:t>Спам – получила название по назойливой рекламе просроченной ветчины марки </a:t>
            </a:r>
            <a:r>
              <a:rPr lang="en-US" sz="1200" dirty="0" smtClean="0">
                <a:latin typeface="Segoe Print" panose="02000600000000000000" pitchFamily="2" charset="0"/>
              </a:rPr>
              <a:t>SPAM</a:t>
            </a:r>
            <a:r>
              <a:rPr lang="ru-RU" sz="1200" dirty="0" smtClean="0">
                <a:latin typeface="Segoe Print" panose="02000600000000000000" pitchFamily="2" charset="0"/>
              </a:rPr>
              <a:t>.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628" y="4778998"/>
            <a:ext cx="5317159" cy="1510557"/>
          </a:xfrm>
          <a:prstGeom prst="rect">
            <a:avLst/>
          </a:prstGeom>
          <a:ln w="25400" cap="flat" cmpd="sng" algn="ctr">
            <a:noFill/>
            <a:prstDash val="solid"/>
          </a:ln>
          <a:effectLst>
            <a:glow rad="139700">
              <a:srgbClr val="FF0000">
                <a:alpha val="40000"/>
              </a:srgb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" name="Скругленный прямоугольник 21"/>
          <p:cNvSpPr/>
          <p:nvPr/>
        </p:nvSpPr>
        <p:spPr>
          <a:xfrm>
            <a:off x="2508519" y="5923249"/>
            <a:ext cx="2079900" cy="341076"/>
          </a:xfrm>
          <a:prstGeom prst="roundRect">
            <a:avLst/>
          </a:prstGeom>
          <a:noFill/>
          <a:ln w="25400" cap="flat" cmpd="sng" algn="ctr">
            <a:solidFill>
              <a:srgbClr val="FF0000"/>
            </a:solidFill>
            <a:prstDash val="solid"/>
          </a:ln>
          <a:effectLst>
            <a:glow rad="1397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pPr algn="ctr">
              <a:spcBef>
                <a:spcPct val="20000"/>
              </a:spcBef>
              <a:buFont typeface="Arial" panose="020B0604020202020204" pitchFamily="34" charset="0"/>
              <a:buNone/>
            </a:pPr>
            <a:endParaRPr lang="ru-RU" sz="1400" b="1" u="sng">
              <a:solidFill>
                <a:srgbClr val="FF0000"/>
              </a:solidFill>
              <a:latin typeface="Segoe Print" panose="02000600000000000000" pitchFamily="2" charset="0"/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32948" y="3837214"/>
            <a:ext cx="1466850" cy="495300"/>
          </a:xfrm>
          <a:prstGeom prst="rect">
            <a:avLst/>
          </a:prstGeom>
          <a:ln w="25400" cap="flat" cmpd="sng" algn="ctr">
            <a:noFill/>
            <a:prstDash val="solid"/>
          </a:ln>
          <a:effectLst>
            <a:glow rad="139700">
              <a:srgbClr val="00B050">
                <a:alpha val="40000"/>
              </a:srgb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Picture 2" descr="http://4.bp.blogspot.com/-EMAvrvIPMUg/UT68gW5rwxI/AAAAAAAARUc/p6_IjuTKRu4/s640/Untitled-1.jpg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408625" y="2151379"/>
            <a:ext cx="4954831" cy="1192322"/>
          </a:xfrm>
          <a:prstGeom prst="rect">
            <a:avLst/>
          </a:prstGeom>
          <a:ln w="25400" cap="flat" cmpd="sng" algn="ctr">
            <a:noFill/>
            <a:prstDash val="solid"/>
          </a:ln>
          <a:effectLst>
            <a:glow rad="139700">
              <a:srgbClr val="FF0000">
                <a:alpha val="40000"/>
              </a:srgb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264362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625" y="150813"/>
            <a:ext cx="7677150" cy="534987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МОБИЛЬНЫЙ ИНТЕРНЕТ</a:t>
            </a: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Print" panose="02000600000000000000" pitchFamily="2" charset="0"/>
            </a:endParaRPr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EF08A1-478E-45B7-9C58-4DE754D746B1}" type="slidenum">
              <a:rPr lang="ru-RU" smtClean="0"/>
              <a:t>12</a:t>
            </a:fld>
            <a:endParaRPr lang="ru-RU"/>
          </a:p>
        </p:txBody>
      </p:sp>
      <p:sp>
        <p:nvSpPr>
          <p:cNvPr id="26" name="Объект 2"/>
          <p:cNvSpPr txBox="1">
            <a:spLocks/>
          </p:cNvSpPr>
          <p:nvPr/>
        </p:nvSpPr>
        <p:spPr>
          <a:xfrm>
            <a:off x="428628" y="3712255"/>
            <a:ext cx="5685569" cy="518598"/>
          </a:xfrm>
          <a:prstGeom prst="rect">
            <a:avLst/>
          </a:prstGeom>
          <a:ln w="25400" cap="flat" cmpd="sng" algn="ctr">
            <a:noFill/>
            <a:prstDash val="solid"/>
          </a:ln>
          <a:effectLst>
            <a:glow rad="139700">
              <a:srgbClr val="00B050">
                <a:alpha val="40000"/>
              </a:srgb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>
            <a:defPPr>
              <a:defRPr lang="ru-RU"/>
            </a:defPPr>
            <a:lvl1pPr indent="0">
              <a:spcBef>
                <a:spcPct val="20000"/>
              </a:spcBef>
              <a:buFont typeface="Arial" panose="020B0604020202020204" pitchFamily="34" charset="0"/>
              <a:buNone/>
              <a:tabLst>
                <a:tab pos="2955925" algn="l"/>
              </a:tabLst>
              <a:defRPr sz="1600">
                <a:solidFill>
                  <a:schemeClr val="tx1"/>
                </a:solidFill>
                <a:latin typeface="Segoe Print" panose="02000600000000000000" pitchFamily="2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/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/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/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/>
            </a:lvl5pPr>
            <a:lvl6pPr marL="25146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9pPr>
          </a:lstStyle>
          <a:p>
            <a:r>
              <a:rPr lang="ru-RU" dirty="0" smtClean="0"/>
              <a:t>Следи за своим мобильным телефоном или планшетом!</a:t>
            </a:r>
            <a:endParaRPr lang="ru-RU" dirty="0"/>
          </a:p>
        </p:txBody>
      </p:sp>
      <p:sp>
        <p:nvSpPr>
          <p:cNvPr id="30" name="Объект 2"/>
          <p:cNvSpPr txBox="1">
            <a:spLocks/>
          </p:cNvSpPr>
          <p:nvPr/>
        </p:nvSpPr>
        <p:spPr>
          <a:xfrm>
            <a:off x="428628" y="847634"/>
            <a:ext cx="5685569" cy="542130"/>
          </a:xfrm>
          <a:prstGeom prst="rect">
            <a:avLst/>
          </a:prstGeom>
          <a:ln w="25400" cap="flat" cmpd="sng" algn="ctr">
            <a:noFill/>
            <a:prstDash val="solid"/>
          </a:ln>
          <a:effectLst>
            <a:glow rad="139700">
              <a:srgbClr val="00B0F0">
                <a:alpha val="40000"/>
              </a:srgb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>
            <a:defPPr>
              <a:defRPr lang="ru-RU"/>
            </a:defPPr>
            <a:lvl1pPr indent="0" algn="ctr">
              <a:spcBef>
                <a:spcPct val="20000"/>
              </a:spcBef>
              <a:buFont typeface="Arial" panose="020B0604020202020204" pitchFamily="34" charset="0"/>
              <a:buNone/>
              <a:tabLst>
                <a:tab pos="2955925" algn="l"/>
              </a:tabLst>
              <a:defRPr sz="1600">
                <a:solidFill>
                  <a:schemeClr val="tx1"/>
                </a:solidFill>
                <a:latin typeface="Segoe Print" panose="02000600000000000000" pitchFamily="2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/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/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/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/>
            </a:lvl5pPr>
            <a:lvl6pPr marL="25146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9pPr>
          </a:lstStyle>
          <a:p>
            <a:r>
              <a:rPr lang="ru-RU" spc="-40" dirty="0" smtClean="0"/>
              <a:t>В мобильном </a:t>
            </a:r>
            <a:r>
              <a:rPr lang="ru-RU" spc="-40" dirty="0"/>
              <a:t>телефоне много важной информации!</a:t>
            </a:r>
          </a:p>
        </p:txBody>
      </p:sp>
      <p:sp>
        <p:nvSpPr>
          <p:cNvPr id="36" name="Объект 2"/>
          <p:cNvSpPr txBox="1">
            <a:spLocks/>
          </p:cNvSpPr>
          <p:nvPr/>
        </p:nvSpPr>
        <p:spPr>
          <a:xfrm>
            <a:off x="428623" y="4391616"/>
            <a:ext cx="5685573" cy="532263"/>
          </a:xfrm>
          <a:prstGeom prst="rect">
            <a:avLst/>
          </a:prstGeom>
          <a:ln w="25400" cap="flat" cmpd="sng" algn="ctr">
            <a:noFill/>
            <a:prstDash val="solid"/>
          </a:ln>
          <a:effectLst>
            <a:glow rad="139700">
              <a:srgbClr val="00B050">
                <a:alpha val="40000"/>
              </a:srgb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>
            <a:defPPr>
              <a:defRPr lang="ru-RU"/>
            </a:defPPr>
            <a:lvl1pPr indent="0">
              <a:spcBef>
                <a:spcPct val="20000"/>
              </a:spcBef>
              <a:buFont typeface="Arial" panose="020B0604020202020204" pitchFamily="34" charset="0"/>
              <a:buNone/>
              <a:tabLst>
                <a:tab pos="2955925" algn="l"/>
              </a:tabLst>
              <a:defRPr sz="1400">
                <a:solidFill>
                  <a:schemeClr val="tx1"/>
                </a:solidFill>
                <a:latin typeface="Segoe Print" panose="02000600000000000000" pitchFamily="2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/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/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/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/>
            </a:lvl5pPr>
            <a:lvl6pPr marL="25146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9pPr>
          </a:lstStyle>
          <a:p>
            <a:r>
              <a:rPr lang="ru-RU" sz="1600" dirty="0" smtClean="0"/>
              <a:t>Установи пароль на включение мобильного телефона!</a:t>
            </a:r>
            <a:endParaRPr lang="ru-RU" sz="1600" dirty="0"/>
          </a:p>
        </p:txBody>
      </p:sp>
      <p:sp>
        <p:nvSpPr>
          <p:cNvPr id="16" name="Объект 2"/>
          <p:cNvSpPr txBox="1">
            <a:spLocks/>
          </p:cNvSpPr>
          <p:nvPr/>
        </p:nvSpPr>
        <p:spPr>
          <a:xfrm>
            <a:off x="428626" y="1641479"/>
            <a:ext cx="5685570" cy="1847950"/>
          </a:xfrm>
          <a:prstGeom prst="rect">
            <a:avLst/>
          </a:prstGeom>
          <a:ln w="25400" cap="flat" cmpd="sng" algn="ctr">
            <a:noFill/>
            <a:prstDash val="solid"/>
          </a:ln>
          <a:effectLst>
            <a:glow rad="139700">
              <a:srgbClr val="00B0F0">
                <a:alpha val="40000"/>
              </a:srgb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>
            <a:defPPr>
              <a:defRPr lang="ru-RU"/>
            </a:defPPr>
            <a:lvl1pPr indent="0" algn="ctr">
              <a:spcBef>
                <a:spcPct val="20000"/>
              </a:spcBef>
              <a:buFont typeface="Arial" panose="020B0604020202020204" pitchFamily="34" charset="0"/>
              <a:buNone/>
              <a:tabLst>
                <a:tab pos="2955925" algn="l"/>
              </a:tabLst>
              <a:defRPr sz="1600">
                <a:solidFill>
                  <a:schemeClr val="tx1"/>
                </a:solidFill>
                <a:latin typeface="Segoe Print" panose="02000600000000000000" pitchFamily="2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/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/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/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/>
            </a:lvl5pPr>
            <a:lvl6pPr marL="25146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9pPr>
          </a:lstStyle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ru-RU" dirty="0"/>
              <a:t>Список контактов;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ru-RU" dirty="0"/>
              <a:t>Личные фотографии/видеозаписи;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ru-RU" dirty="0"/>
              <a:t>Данные доступа к электронной почте и иным аккаунтам в сети;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ru-RU" dirty="0"/>
              <a:t>Данные о банковских </a:t>
            </a:r>
            <a:r>
              <a:rPr lang="ru-RU" dirty="0" smtClean="0"/>
              <a:t>картах и платежах</a:t>
            </a:r>
            <a:r>
              <a:rPr lang="ru-RU" dirty="0"/>
              <a:t>;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ru-RU" dirty="0" smtClean="0"/>
              <a:t>Привязка к </a:t>
            </a:r>
            <a:r>
              <a:rPr lang="ru-RU" dirty="0"/>
              <a:t>балансу </a:t>
            </a:r>
            <a:r>
              <a:rPr lang="ru-RU" dirty="0" smtClean="0"/>
              <a:t>сим-карты.</a:t>
            </a:r>
            <a:endParaRPr lang="ru-RU" dirty="0"/>
          </a:p>
        </p:txBody>
      </p:sp>
      <p:sp>
        <p:nvSpPr>
          <p:cNvPr id="17" name="Объект 2"/>
          <p:cNvSpPr txBox="1">
            <a:spLocks/>
          </p:cNvSpPr>
          <p:nvPr/>
        </p:nvSpPr>
        <p:spPr>
          <a:xfrm>
            <a:off x="6414448" y="847634"/>
            <a:ext cx="2402007" cy="1295066"/>
          </a:xfrm>
          <a:prstGeom prst="rect">
            <a:avLst/>
          </a:prstGeom>
          <a:ln w="25400" cap="flat" cmpd="sng" algn="ctr">
            <a:noFill/>
            <a:prstDash val="solid"/>
          </a:ln>
          <a:effectLst>
            <a:glow rad="139700">
              <a:srgbClr val="00B050">
                <a:alpha val="40000"/>
              </a:srgb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>
            <a:defPPr>
              <a:defRPr lang="ru-RU"/>
            </a:defPPr>
            <a:lvl1pPr indent="0">
              <a:spcBef>
                <a:spcPct val="20000"/>
              </a:spcBef>
              <a:buFont typeface="Arial" panose="020B0604020202020204" pitchFamily="34" charset="0"/>
              <a:buNone/>
              <a:tabLst>
                <a:tab pos="2955925" algn="l"/>
              </a:tabLst>
              <a:defRPr sz="1600">
                <a:solidFill>
                  <a:schemeClr val="tx1"/>
                </a:solidFill>
                <a:latin typeface="Segoe Print" panose="02000600000000000000" pitchFamily="2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/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/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/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/>
            </a:lvl5pPr>
            <a:lvl6pPr marL="25146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9pPr>
          </a:lstStyle>
          <a:p>
            <a:r>
              <a:rPr lang="ru-RU" dirty="0" smtClean="0"/>
              <a:t>Проверяй, какие права просит мобильное приложение!</a:t>
            </a:r>
            <a:endParaRPr lang="ru-RU" dirty="0"/>
          </a:p>
        </p:txBody>
      </p:sp>
      <p:pic>
        <p:nvPicPr>
          <p:cNvPr id="21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6414447" y="2337188"/>
            <a:ext cx="2402007" cy="3787329"/>
          </a:xfrm>
          <a:prstGeom prst="rect">
            <a:avLst/>
          </a:prstGeom>
          <a:ln w="25400" cap="flat" cmpd="sng" algn="ctr">
            <a:noFill/>
            <a:prstDash val="solid"/>
          </a:ln>
          <a:effectLst>
            <a:glow rad="139700">
              <a:srgbClr val="FF0000">
                <a:alpha val="40000"/>
              </a:srgbClr>
            </a:glow>
          </a:effectLst>
          <a:ex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p:sp>
        <p:nvSpPr>
          <p:cNvPr id="22" name="Объект 2"/>
          <p:cNvSpPr txBox="1">
            <a:spLocks/>
          </p:cNvSpPr>
          <p:nvPr/>
        </p:nvSpPr>
        <p:spPr>
          <a:xfrm>
            <a:off x="428621" y="5116962"/>
            <a:ext cx="5685576" cy="532263"/>
          </a:xfrm>
          <a:prstGeom prst="rect">
            <a:avLst/>
          </a:prstGeom>
          <a:ln w="25400" cap="flat" cmpd="sng" algn="ctr">
            <a:noFill/>
            <a:prstDash val="solid"/>
          </a:ln>
          <a:effectLst>
            <a:glow rad="139700">
              <a:srgbClr val="00B050">
                <a:alpha val="40000"/>
              </a:srgb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>
            <a:defPPr>
              <a:defRPr lang="ru-RU"/>
            </a:defPPr>
            <a:lvl1pPr indent="0">
              <a:spcBef>
                <a:spcPct val="20000"/>
              </a:spcBef>
              <a:buFont typeface="Arial" panose="020B0604020202020204" pitchFamily="34" charset="0"/>
              <a:buNone/>
              <a:tabLst>
                <a:tab pos="2955925" algn="l"/>
              </a:tabLst>
              <a:defRPr sz="1400">
                <a:solidFill>
                  <a:schemeClr val="tx1"/>
                </a:solidFill>
                <a:latin typeface="Segoe Print" panose="02000600000000000000" pitchFamily="2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/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/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/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/>
            </a:lvl5pPr>
            <a:lvl6pPr marL="25146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9pPr>
          </a:lstStyle>
          <a:p>
            <a:r>
              <a:rPr lang="ru-RU" sz="1600" dirty="0" smtClean="0"/>
              <a:t>Установи мобильный антивирус!</a:t>
            </a:r>
            <a:endParaRPr lang="ru-RU" sz="1600" dirty="0"/>
          </a:p>
        </p:txBody>
      </p:sp>
      <p:sp>
        <p:nvSpPr>
          <p:cNvPr id="23" name="Объект 2"/>
          <p:cNvSpPr txBox="1">
            <a:spLocks/>
          </p:cNvSpPr>
          <p:nvPr/>
        </p:nvSpPr>
        <p:spPr>
          <a:xfrm>
            <a:off x="428620" y="5858385"/>
            <a:ext cx="5685576" cy="532263"/>
          </a:xfrm>
          <a:prstGeom prst="rect">
            <a:avLst/>
          </a:prstGeom>
          <a:ln w="25400" cap="flat" cmpd="sng" algn="ctr">
            <a:noFill/>
            <a:prstDash val="solid"/>
          </a:ln>
          <a:effectLst>
            <a:glow rad="139700">
              <a:srgbClr val="00B050">
                <a:alpha val="40000"/>
              </a:srgb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>
            <a:defPPr>
              <a:defRPr lang="ru-RU"/>
            </a:defPPr>
            <a:lvl1pPr indent="0">
              <a:spcBef>
                <a:spcPct val="20000"/>
              </a:spcBef>
              <a:buFont typeface="Arial" panose="020B0604020202020204" pitchFamily="34" charset="0"/>
              <a:buNone/>
              <a:tabLst>
                <a:tab pos="2955925" algn="l"/>
              </a:tabLst>
              <a:defRPr sz="1400">
                <a:solidFill>
                  <a:schemeClr val="tx1"/>
                </a:solidFill>
                <a:latin typeface="Segoe Print" panose="02000600000000000000" pitchFamily="2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/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/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/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/>
            </a:lvl5pPr>
            <a:lvl6pPr marL="25146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9pPr>
          </a:lstStyle>
          <a:p>
            <a:r>
              <a:rPr lang="ru-RU" sz="1600" dirty="0" smtClean="0"/>
              <a:t>Игнорируй звонки и СМС с незнакомых номеров!</a:t>
            </a:r>
            <a:endParaRPr lang="ru-RU" sz="1600" dirty="0"/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6628015" y="3663142"/>
            <a:ext cx="1983721" cy="858982"/>
          </a:xfrm>
          <a:prstGeom prst="roundRect">
            <a:avLst/>
          </a:prstGeom>
          <a:noFill/>
          <a:ln w="25400" cap="flat" cmpd="sng" algn="ctr">
            <a:solidFill>
              <a:srgbClr val="FF0000"/>
            </a:solidFill>
            <a:prstDash val="solid"/>
          </a:ln>
          <a:effectLst>
            <a:glow rad="1397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pPr algn="ctr">
              <a:spcBef>
                <a:spcPct val="20000"/>
              </a:spcBef>
              <a:buFont typeface="Arial" panose="020B0604020202020204" pitchFamily="34" charset="0"/>
              <a:buNone/>
            </a:pPr>
            <a:endParaRPr lang="ru-RU" sz="1400" b="1" u="sng">
              <a:solidFill>
                <a:srgbClr val="FF0000"/>
              </a:solidFill>
              <a:latin typeface="Segoe Print" panose="02000600000000000000" pitchFamily="2" charset="0"/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6580911" y="4923879"/>
            <a:ext cx="1881446" cy="858982"/>
          </a:xfrm>
          <a:prstGeom prst="roundRect">
            <a:avLst/>
          </a:prstGeom>
          <a:noFill/>
          <a:ln w="25400" cap="flat" cmpd="sng" algn="ctr">
            <a:solidFill>
              <a:srgbClr val="FF0000"/>
            </a:solidFill>
            <a:prstDash val="solid"/>
          </a:ln>
          <a:effectLst>
            <a:glow rad="1397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pPr algn="ctr">
              <a:spcBef>
                <a:spcPct val="20000"/>
              </a:spcBef>
              <a:buFont typeface="Arial" panose="020B0604020202020204" pitchFamily="34" charset="0"/>
              <a:buNone/>
            </a:pPr>
            <a:endParaRPr lang="ru-RU" sz="1400" b="1" u="sng">
              <a:solidFill>
                <a:srgbClr val="FF0000"/>
              </a:solidFill>
              <a:latin typeface="Segoe Print" panose="020006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6131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623" y="-10236"/>
            <a:ext cx="7581331" cy="685800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ВРЕДОНОСНЫЕ ПРОГРАММЫ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EF08A1-478E-45B7-9C58-4DE754D746B1}" type="slidenum">
              <a:rPr lang="ru-RU" smtClean="0"/>
              <a:t>13</a:t>
            </a:fld>
            <a:endParaRPr lang="ru-RU" dirty="0"/>
          </a:p>
        </p:txBody>
      </p:sp>
      <p:sp>
        <p:nvSpPr>
          <p:cNvPr id="12" name="Объект 2"/>
          <p:cNvSpPr txBox="1">
            <a:spLocks/>
          </p:cNvSpPr>
          <p:nvPr/>
        </p:nvSpPr>
        <p:spPr>
          <a:xfrm>
            <a:off x="428625" y="4585647"/>
            <a:ext cx="3392748" cy="2033517"/>
          </a:xfrm>
          <a:prstGeom prst="rect">
            <a:avLst/>
          </a:prstGeom>
          <a:ln w="25400" cap="flat" cmpd="sng" algn="ctr">
            <a:noFill/>
            <a:prstDash val="solid"/>
          </a:ln>
          <a:effectLst>
            <a:glow rad="139700">
              <a:srgbClr val="00B050">
                <a:alpha val="40000"/>
              </a:srgb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>
            <a:defPPr>
              <a:defRPr lang="ru-RU"/>
            </a:defPPr>
            <a:lvl1pPr indent="0">
              <a:spcBef>
                <a:spcPct val="20000"/>
              </a:spcBef>
              <a:buFont typeface="Arial" panose="020B0604020202020204" pitchFamily="34" charset="0"/>
              <a:buNone/>
              <a:tabLst>
                <a:tab pos="2955925" algn="l"/>
              </a:tabLst>
              <a:defRPr sz="1400">
                <a:solidFill>
                  <a:schemeClr val="tx1"/>
                </a:solidFill>
                <a:latin typeface="Segoe Print" panose="02000600000000000000" pitchFamily="2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/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/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/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/>
            </a:lvl5pPr>
            <a:lvl6pPr marL="25146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9pPr>
          </a:lstStyle>
          <a:p>
            <a:r>
              <a:rPr lang="ru-RU" sz="1600" dirty="0" smtClean="0"/>
              <a:t>Вредоносные программы часто маскируются: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 smtClean="0"/>
              <a:t>Картинки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 smtClean="0"/>
              <a:t>Музыка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 smtClean="0"/>
              <a:t>Видео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 smtClean="0"/>
              <a:t>Кряки</a:t>
            </a:r>
            <a:endParaRPr lang="ru-RU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 smtClean="0"/>
              <a:t>Другие программы</a:t>
            </a:r>
          </a:p>
        </p:txBody>
      </p:sp>
      <p:sp>
        <p:nvSpPr>
          <p:cNvPr id="18" name="Объект 2"/>
          <p:cNvSpPr txBox="1">
            <a:spLocks/>
          </p:cNvSpPr>
          <p:nvPr/>
        </p:nvSpPr>
        <p:spPr>
          <a:xfrm>
            <a:off x="4203510" y="1507548"/>
            <a:ext cx="4741603" cy="826220"/>
          </a:xfrm>
          <a:prstGeom prst="rect">
            <a:avLst/>
          </a:prstGeom>
          <a:ln w="25400" cap="flat" cmpd="sng" algn="ctr">
            <a:noFill/>
            <a:prstDash val="solid"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  <a:ex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 lnSpcReduction="10000"/>
          </a:bodyPr>
          <a:lstStyle>
            <a:defPPr>
              <a:defRPr lang="ru-RU"/>
            </a:defPPr>
            <a:lvl1pPr indent="0" algn="ctr">
              <a:spcBef>
                <a:spcPct val="20000"/>
              </a:spcBef>
              <a:buFont typeface="Arial" panose="020B0604020202020204" pitchFamily="34" charset="0"/>
              <a:buNone/>
              <a:defRPr sz="2000">
                <a:latin typeface="Segoe Print" panose="02000600000000000000" pitchFamily="2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/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/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/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/>
            </a:lvl5pPr>
            <a:lvl6pPr marL="25146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9pPr>
          </a:lstStyle>
          <a:p>
            <a:r>
              <a:rPr lang="ru-RU" sz="1600" dirty="0"/>
              <a:t>Внимание!</a:t>
            </a:r>
          </a:p>
          <a:p>
            <a:r>
              <a:rPr lang="ru-RU" sz="1600" dirty="0"/>
              <a:t>В пиратских версиях троян отключает проверку лицензии…</a:t>
            </a:r>
          </a:p>
        </p:txBody>
      </p:sp>
      <p:pic>
        <p:nvPicPr>
          <p:cNvPr id="2060" name="Picture 1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624" y="1507548"/>
            <a:ext cx="3463103" cy="2943638"/>
          </a:xfrm>
          <a:prstGeom prst="rect">
            <a:avLst/>
          </a:prstGeom>
          <a:ln w="25400" cap="flat" cmpd="sng" algn="ctr">
            <a:noFill/>
            <a:prstDash val="solid"/>
          </a:ln>
          <a:effectLst>
            <a:glow rad="139700">
              <a:srgbClr val="FF0000">
                <a:alpha val="40000"/>
              </a:srgb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" name="Объект 2"/>
          <p:cNvSpPr txBox="1">
            <a:spLocks/>
          </p:cNvSpPr>
          <p:nvPr/>
        </p:nvSpPr>
        <p:spPr>
          <a:xfrm>
            <a:off x="5448834" y="2498316"/>
            <a:ext cx="3477264" cy="643148"/>
          </a:xfrm>
          <a:prstGeom prst="rect">
            <a:avLst/>
          </a:prstGeom>
          <a:ln w="25400" cap="flat" cmpd="sng" algn="ctr">
            <a:noFill/>
            <a:prstDash val="solid"/>
          </a:ln>
          <a:effectLst>
            <a:glow rad="139700">
              <a:srgbClr val="FF0000">
                <a:alpha val="40000"/>
              </a:srgbClr>
            </a:glow>
          </a:effectLst>
          <a:ex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defPPr>
              <a:defRPr lang="ru-RU"/>
            </a:defPPr>
            <a:lvl1pPr indent="0" algn="ctr">
              <a:spcBef>
                <a:spcPct val="20000"/>
              </a:spcBef>
              <a:buFont typeface="Arial" panose="020B0604020202020204" pitchFamily="34" charset="0"/>
              <a:buNone/>
              <a:defRPr sz="1400" b="1" u="sng">
                <a:solidFill>
                  <a:srgbClr val="FF0000"/>
                </a:solidFill>
                <a:latin typeface="Segoe Print" panose="02000600000000000000" pitchFamily="2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/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/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/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/>
            </a:lvl5pPr>
            <a:lvl6pPr marL="25146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9pPr>
          </a:lstStyle>
          <a:p>
            <a:r>
              <a:rPr lang="ru-RU" sz="1600" u="none" dirty="0"/>
              <a:t>Что он делает еще?</a:t>
            </a:r>
          </a:p>
        </p:txBody>
      </p:sp>
      <p:pic>
        <p:nvPicPr>
          <p:cNvPr id="2062" name="Picture 14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"/>
          <a:stretch/>
        </p:blipFill>
        <p:spPr bwMode="auto">
          <a:xfrm>
            <a:off x="428624" y="716508"/>
            <a:ext cx="8516489" cy="546485"/>
          </a:xfrm>
          <a:prstGeom prst="rect">
            <a:avLst/>
          </a:prstGeom>
          <a:ln w="25400" cap="flat" cmpd="sng" algn="ctr">
            <a:noFill/>
            <a:prstDash val="solid"/>
          </a:ln>
          <a:effectLst>
            <a:glow rad="139700">
              <a:srgbClr val="FF0000">
                <a:alpha val="40000"/>
              </a:srgb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63" name="Picture 1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88087" y="3309565"/>
            <a:ext cx="4755036" cy="2320129"/>
          </a:xfrm>
          <a:prstGeom prst="rect">
            <a:avLst/>
          </a:prstGeom>
          <a:ln w="25400" cap="flat" cmpd="sng" algn="ctr">
            <a:noFill/>
            <a:prstDash val="solid"/>
          </a:ln>
          <a:effectLst>
            <a:glow rad="139700">
              <a:srgbClr val="00B050">
                <a:alpha val="40000"/>
              </a:srgb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3" name="Объект 2"/>
          <p:cNvSpPr txBox="1">
            <a:spLocks/>
          </p:cNvSpPr>
          <p:nvPr/>
        </p:nvSpPr>
        <p:spPr>
          <a:xfrm>
            <a:off x="4216943" y="5918050"/>
            <a:ext cx="4709155" cy="826220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  <a:ex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defPPr>
              <a:defRPr lang="ru-RU"/>
            </a:defPPr>
            <a:lvl1pPr indent="0" algn="ctr">
              <a:spcBef>
                <a:spcPct val="20000"/>
              </a:spcBef>
              <a:buFont typeface="Arial" panose="020B0604020202020204" pitchFamily="34" charset="0"/>
              <a:buNone/>
              <a:defRPr sz="2000">
                <a:latin typeface="Segoe Print" panose="02000600000000000000" pitchFamily="2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/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/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/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/>
            </a:lvl5pPr>
            <a:lvl6pPr marL="25146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9pPr>
          </a:lstStyle>
          <a:p>
            <a:r>
              <a:rPr lang="ru-RU" sz="1400" dirty="0" smtClean="0"/>
              <a:t>Троян в </a:t>
            </a:r>
            <a:r>
              <a:rPr lang="ru-RU" sz="1400" dirty="0" err="1" smtClean="0"/>
              <a:t>пиратке</a:t>
            </a:r>
            <a:r>
              <a:rPr lang="ru-RU" sz="1400" dirty="0" smtClean="0"/>
              <a:t>… Вор у вора крадет?</a:t>
            </a:r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387632689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05500" y="0"/>
            <a:ext cx="8229600" cy="685800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ПЛАТНЫЕ УСЛУГИ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EF08A1-478E-45B7-9C58-4DE754D746B1}" type="slidenum">
              <a:rPr lang="ru-RU" smtClean="0"/>
              <a:t>14</a:t>
            </a:fld>
            <a:endParaRPr lang="ru-RU"/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5717132" y="3276105"/>
            <a:ext cx="3114675" cy="1632636"/>
          </a:xfrm>
          <a:prstGeom prst="rect">
            <a:avLst/>
          </a:prstGeom>
          <a:ln w="25400" cap="flat" cmpd="sng" algn="ctr">
            <a:noFill/>
            <a:prstDash val="solid"/>
          </a:ln>
          <a:effectLst>
            <a:glow rad="139700">
              <a:srgbClr val="FF0000">
                <a:alpha val="40000"/>
              </a:srgb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4" descr="http://teleus.ru/upload/storage/2013/09/74b/74be57ea7632ee0c6ec3daff474db5a6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5464078" y="5125400"/>
            <a:ext cx="2601750" cy="1323171"/>
          </a:xfrm>
          <a:prstGeom prst="rect">
            <a:avLst/>
          </a:prstGeom>
          <a:ln w="25400" cap="flat" cmpd="sng" algn="ctr">
            <a:noFill/>
            <a:prstDash val="solid"/>
          </a:ln>
          <a:effectLst>
            <a:glow rad="139700">
              <a:srgbClr val="FF0000">
                <a:alpha val="40000"/>
              </a:srgb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10" descr="http://stcn.angrybirdsclub.ru/wp-content/uploads/2013/03/Angry-Birds-Seasons_Power-Ups-Update_Magazin-330x247.pn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330319" y="1580658"/>
            <a:ext cx="4701368" cy="3001376"/>
          </a:xfrm>
          <a:prstGeom prst="rect">
            <a:avLst/>
          </a:prstGeom>
          <a:ln w="25400" cap="flat" cmpd="sng" algn="ctr">
            <a:noFill/>
            <a:prstDash val="solid"/>
          </a:ln>
          <a:effectLst>
            <a:glow rad="139700">
              <a:srgbClr val="FF0000">
                <a:alpha val="40000"/>
              </a:srgb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1"/>
          <a:stretch/>
        </p:blipFill>
        <p:spPr bwMode="auto">
          <a:xfrm>
            <a:off x="272957" y="4764825"/>
            <a:ext cx="4949613" cy="1857375"/>
          </a:xfrm>
          <a:prstGeom prst="rect">
            <a:avLst/>
          </a:prstGeom>
          <a:ln w="25400" cap="flat" cmpd="sng" algn="ctr">
            <a:noFill/>
            <a:prstDash val="solid"/>
          </a:ln>
          <a:effectLst>
            <a:glow rad="139700">
              <a:srgbClr val="FF0000">
                <a:alpha val="40000"/>
              </a:srgb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Объект 2"/>
          <p:cNvSpPr txBox="1">
            <a:spLocks/>
          </p:cNvSpPr>
          <p:nvPr/>
        </p:nvSpPr>
        <p:spPr>
          <a:xfrm>
            <a:off x="298773" y="707994"/>
            <a:ext cx="4897980" cy="680464"/>
          </a:xfrm>
          <a:prstGeom prst="rect">
            <a:avLst/>
          </a:prstGeom>
          <a:ln w="25400" cap="flat" cmpd="sng" algn="ctr">
            <a:noFill/>
            <a:prstDash val="solid"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defPPr>
              <a:defRPr lang="ru-RU"/>
            </a:defPPr>
            <a:lvl1pPr indent="0" algn="ctr">
              <a:spcBef>
                <a:spcPct val="20000"/>
              </a:spcBef>
              <a:buFont typeface="Arial" panose="020B0604020202020204" pitchFamily="34" charset="0"/>
              <a:buNone/>
              <a:defRPr sz="1600">
                <a:latin typeface="Segoe Print" panose="02000600000000000000" pitchFamily="2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/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/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/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/>
            </a:lvl5pPr>
            <a:lvl6pPr marL="25146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9pPr>
          </a:lstStyle>
          <a:p>
            <a:r>
              <a:rPr lang="ru-RU" dirty="0" smtClean="0"/>
              <a:t>Методы распространения платных услуг</a:t>
            </a:r>
            <a:endParaRPr lang="ru-RU" dirty="0"/>
          </a:p>
        </p:txBody>
      </p:sp>
      <p:sp>
        <p:nvSpPr>
          <p:cNvPr id="17" name="Объект 2"/>
          <p:cNvSpPr txBox="1">
            <a:spLocks/>
          </p:cNvSpPr>
          <p:nvPr/>
        </p:nvSpPr>
        <p:spPr>
          <a:xfrm>
            <a:off x="5378237" y="758971"/>
            <a:ext cx="3453570" cy="578510"/>
          </a:xfrm>
          <a:prstGeom prst="rect">
            <a:avLst/>
          </a:prstGeom>
          <a:ln w="25400" cap="flat" cmpd="sng" algn="ctr">
            <a:noFill/>
            <a:prstDash val="solid"/>
          </a:ln>
          <a:effectLst>
            <a:glow rad="139700">
              <a:srgbClr val="FF0000">
                <a:alpha val="40000"/>
              </a:srgbClr>
            </a:glow>
          </a:effectLst>
          <a:ex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>
            <a:defPPr>
              <a:defRPr lang="ru-RU"/>
            </a:defPPr>
            <a:lvl1pPr indent="0" algn="ctr">
              <a:spcBef>
                <a:spcPct val="20000"/>
              </a:spcBef>
              <a:buFont typeface="Arial" panose="020B0604020202020204" pitchFamily="34" charset="0"/>
              <a:buNone/>
              <a:defRPr sz="1600" b="1" u="sng">
                <a:solidFill>
                  <a:srgbClr val="FF0000"/>
                </a:solidFill>
                <a:latin typeface="Segoe Print" panose="02000600000000000000" pitchFamily="2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/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/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/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/>
            </a:lvl5pPr>
            <a:lvl6pPr marL="25146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9pPr>
          </a:lstStyle>
          <a:p>
            <a:r>
              <a:rPr lang="ru-RU" u="none" dirty="0" smtClean="0"/>
              <a:t>Пробный срок </a:t>
            </a:r>
            <a:br>
              <a:rPr lang="ru-RU" u="none" dirty="0" smtClean="0"/>
            </a:br>
            <a:r>
              <a:rPr lang="ru-RU" sz="1400" u="none" dirty="0" smtClean="0"/>
              <a:t>(с автоматическим продлением)</a:t>
            </a:r>
            <a:endParaRPr lang="ru-RU" sz="1400" u="none" dirty="0"/>
          </a:p>
        </p:txBody>
      </p:sp>
      <p:sp>
        <p:nvSpPr>
          <p:cNvPr id="19" name="Объект 2"/>
          <p:cNvSpPr txBox="1">
            <a:spLocks/>
          </p:cNvSpPr>
          <p:nvPr/>
        </p:nvSpPr>
        <p:spPr>
          <a:xfrm>
            <a:off x="5378237" y="1550880"/>
            <a:ext cx="3460988" cy="616632"/>
          </a:xfrm>
          <a:prstGeom prst="rect">
            <a:avLst/>
          </a:prstGeom>
          <a:ln w="25400" cap="flat" cmpd="sng" algn="ctr">
            <a:noFill/>
            <a:prstDash val="solid"/>
          </a:ln>
          <a:effectLst>
            <a:glow rad="139700">
              <a:srgbClr val="FF0000">
                <a:alpha val="40000"/>
              </a:srgbClr>
            </a:glow>
          </a:effectLst>
          <a:ex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>
            <a:defPPr>
              <a:defRPr lang="ru-RU"/>
            </a:defPPr>
            <a:lvl1pPr indent="0" algn="ctr">
              <a:spcBef>
                <a:spcPct val="20000"/>
              </a:spcBef>
              <a:buFont typeface="Arial" panose="020B0604020202020204" pitchFamily="34" charset="0"/>
              <a:buNone/>
              <a:defRPr sz="1600" b="1" u="sng">
                <a:solidFill>
                  <a:srgbClr val="FF0000"/>
                </a:solidFill>
                <a:latin typeface="Segoe Print" panose="02000600000000000000" pitchFamily="2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/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/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/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/>
            </a:lvl5pPr>
            <a:lvl6pPr marL="25146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9pPr>
          </a:lstStyle>
          <a:p>
            <a:r>
              <a:rPr lang="ru-RU" u="none" dirty="0" smtClean="0"/>
              <a:t>Продажа бонусов в играх</a:t>
            </a:r>
          </a:p>
          <a:p>
            <a:r>
              <a:rPr lang="ru-RU" sz="1400" u="none" dirty="0" smtClean="0"/>
              <a:t>(на непроходимых уровнях)</a:t>
            </a:r>
            <a:endParaRPr lang="ru-RU" sz="1400" u="none" dirty="0"/>
          </a:p>
        </p:txBody>
      </p:sp>
      <p:sp>
        <p:nvSpPr>
          <p:cNvPr id="20" name="Объект 2"/>
          <p:cNvSpPr txBox="1">
            <a:spLocks/>
          </p:cNvSpPr>
          <p:nvPr/>
        </p:nvSpPr>
        <p:spPr>
          <a:xfrm>
            <a:off x="5378237" y="2372079"/>
            <a:ext cx="3460988" cy="714988"/>
          </a:xfrm>
          <a:prstGeom prst="rect">
            <a:avLst/>
          </a:prstGeom>
          <a:ln w="25400" cap="flat" cmpd="sng" algn="ctr">
            <a:noFill/>
            <a:prstDash val="solid"/>
          </a:ln>
          <a:effectLst>
            <a:glow rad="139700">
              <a:srgbClr val="FF0000">
                <a:alpha val="40000"/>
              </a:srgbClr>
            </a:glow>
          </a:effectLst>
          <a:ex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>
            <a:defPPr>
              <a:defRPr lang="ru-RU"/>
            </a:defPPr>
            <a:lvl1pPr indent="0" algn="ctr">
              <a:spcBef>
                <a:spcPct val="20000"/>
              </a:spcBef>
              <a:buFont typeface="Arial" panose="020B0604020202020204" pitchFamily="34" charset="0"/>
              <a:buNone/>
              <a:defRPr sz="1600" b="1" u="sng">
                <a:solidFill>
                  <a:srgbClr val="FF0000"/>
                </a:solidFill>
                <a:latin typeface="Segoe Print" panose="02000600000000000000" pitchFamily="2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/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/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/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/>
            </a:lvl5pPr>
            <a:lvl6pPr marL="25146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9pPr>
          </a:lstStyle>
          <a:p>
            <a:r>
              <a:rPr lang="ru-RU" u="none" dirty="0" smtClean="0"/>
              <a:t>Архивы с паролем</a:t>
            </a:r>
            <a:br>
              <a:rPr lang="ru-RU" u="none" dirty="0" smtClean="0"/>
            </a:br>
            <a:r>
              <a:rPr lang="ru-RU" sz="1400" u="none" dirty="0" smtClean="0"/>
              <a:t>(требуется отправить СМС)</a:t>
            </a:r>
            <a:endParaRPr lang="ru-RU" sz="1400" u="none" dirty="0"/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5717133" y="3980328"/>
            <a:ext cx="2894604" cy="541795"/>
          </a:xfrm>
          <a:prstGeom prst="roundRect">
            <a:avLst/>
          </a:prstGeom>
          <a:noFill/>
          <a:ln w="25400" cap="flat" cmpd="sng" algn="ctr">
            <a:solidFill>
              <a:srgbClr val="FF0000"/>
            </a:solidFill>
            <a:prstDash val="solid"/>
          </a:ln>
          <a:effectLst>
            <a:glow rad="1397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pPr algn="ctr">
              <a:spcBef>
                <a:spcPct val="20000"/>
              </a:spcBef>
              <a:buFont typeface="Arial" panose="020B0604020202020204" pitchFamily="34" charset="0"/>
              <a:buNone/>
            </a:pPr>
            <a:endParaRPr lang="ru-RU" sz="1400" b="1" u="sng">
              <a:solidFill>
                <a:srgbClr val="FF0000"/>
              </a:solidFill>
              <a:latin typeface="Segoe Print" panose="02000600000000000000" pitchFamily="2" charset="0"/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298773" y="6098334"/>
            <a:ext cx="4732914" cy="350238"/>
          </a:xfrm>
          <a:prstGeom prst="roundRect">
            <a:avLst/>
          </a:prstGeom>
          <a:noFill/>
          <a:ln w="25400" cap="flat" cmpd="sng" algn="ctr">
            <a:solidFill>
              <a:srgbClr val="FF0000"/>
            </a:solidFill>
            <a:prstDash val="solid"/>
          </a:ln>
          <a:effectLst>
            <a:glow rad="1397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pPr algn="ctr">
              <a:spcBef>
                <a:spcPct val="20000"/>
              </a:spcBef>
              <a:buFont typeface="Arial" panose="020B0604020202020204" pitchFamily="34" charset="0"/>
              <a:buNone/>
            </a:pPr>
            <a:endParaRPr lang="ru-RU" sz="1400" b="1" u="sng">
              <a:solidFill>
                <a:srgbClr val="FF0000"/>
              </a:solidFill>
              <a:latin typeface="Segoe Print" panose="020006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00069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625" y="150813"/>
            <a:ext cx="7677150" cy="534987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НАСТРОЙ КОМПЬЮТЕР</a:t>
            </a: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Print" panose="02000600000000000000" pitchFamily="2" charset="0"/>
            </a:endParaRPr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EF08A1-478E-45B7-9C58-4DE754D746B1}" type="slidenum">
              <a:rPr lang="ru-RU" smtClean="0"/>
              <a:t>15</a:t>
            </a:fld>
            <a:endParaRPr lang="ru-RU"/>
          </a:p>
        </p:txBody>
      </p:sp>
      <p:sp>
        <p:nvSpPr>
          <p:cNvPr id="26" name="Объект 2"/>
          <p:cNvSpPr txBox="1">
            <a:spLocks/>
          </p:cNvSpPr>
          <p:nvPr/>
        </p:nvSpPr>
        <p:spPr>
          <a:xfrm>
            <a:off x="428620" y="887168"/>
            <a:ext cx="6245135" cy="518598"/>
          </a:xfrm>
          <a:prstGeom prst="rect">
            <a:avLst/>
          </a:prstGeom>
          <a:ln w="25400" cap="flat" cmpd="sng" algn="ctr">
            <a:noFill/>
            <a:prstDash val="solid"/>
          </a:ln>
          <a:effectLst>
            <a:glow rad="139700">
              <a:srgbClr val="00B050">
                <a:alpha val="40000"/>
              </a:srgb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>
            <a:defPPr>
              <a:defRPr lang="ru-RU"/>
            </a:defPPr>
            <a:lvl1pPr indent="0">
              <a:spcBef>
                <a:spcPct val="20000"/>
              </a:spcBef>
              <a:buFont typeface="Arial" panose="020B0604020202020204" pitchFamily="34" charset="0"/>
              <a:buNone/>
              <a:tabLst>
                <a:tab pos="2955925" algn="l"/>
              </a:tabLst>
              <a:defRPr sz="1600">
                <a:solidFill>
                  <a:schemeClr val="tx1"/>
                </a:solidFill>
                <a:latin typeface="Segoe Print" panose="02000600000000000000" pitchFamily="2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/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/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/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/>
            </a:lvl5pPr>
            <a:lvl6pPr marL="25146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9pPr>
          </a:lstStyle>
          <a:p>
            <a:r>
              <a:rPr lang="ru-RU" dirty="0" smtClean="0"/>
              <a:t>Пользуйся ограниченной/защищенной учетной записью</a:t>
            </a:r>
            <a:endParaRPr lang="ru-RU" dirty="0"/>
          </a:p>
        </p:txBody>
      </p:sp>
      <p:sp>
        <p:nvSpPr>
          <p:cNvPr id="22" name="Объект 2"/>
          <p:cNvSpPr txBox="1">
            <a:spLocks/>
          </p:cNvSpPr>
          <p:nvPr/>
        </p:nvSpPr>
        <p:spPr>
          <a:xfrm>
            <a:off x="428624" y="1742015"/>
            <a:ext cx="4129727" cy="532263"/>
          </a:xfrm>
          <a:prstGeom prst="rect">
            <a:avLst/>
          </a:prstGeom>
          <a:ln w="25400" cap="flat" cmpd="sng" algn="ctr">
            <a:noFill/>
            <a:prstDash val="solid"/>
          </a:ln>
          <a:effectLst>
            <a:glow rad="139700">
              <a:srgbClr val="00B050">
                <a:alpha val="40000"/>
              </a:srgb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>
            <a:defPPr>
              <a:defRPr lang="ru-RU"/>
            </a:defPPr>
            <a:lvl1pPr indent="0">
              <a:spcBef>
                <a:spcPct val="20000"/>
              </a:spcBef>
              <a:buFont typeface="Arial" panose="020B0604020202020204" pitchFamily="34" charset="0"/>
              <a:buNone/>
              <a:tabLst>
                <a:tab pos="2955925" algn="l"/>
              </a:tabLst>
              <a:defRPr sz="1400">
                <a:solidFill>
                  <a:schemeClr val="tx1"/>
                </a:solidFill>
                <a:latin typeface="Segoe Print" panose="02000600000000000000" pitchFamily="2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/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/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/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/>
            </a:lvl5pPr>
            <a:lvl6pPr marL="25146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9pPr>
          </a:lstStyle>
          <a:p>
            <a:r>
              <a:rPr lang="ru-RU" sz="1600" dirty="0" smtClean="0"/>
              <a:t>Установи антивирус!</a:t>
            </a:r>
            <a:endParaRPr lang="ru-RU" sz="1600" dirty="0"/>
          </a:p>
        </p:txBody>
      </p:sp>
      <p:sp>
        <p:nvSpPr>
          <p:cNvPr id="23" name="Объект 2"/>
          <p:cNvSpPr txBox="1">
            <a:spLocks/>
          </p:cNvSpPr>
          <p:nvPr/>
        </p:nvSpPr>
        <p:spPr>
          <a:xfrm>
            <a:off x="428620" y="5858385"/>
            <a:ext cx="5685576" cy="532263"/>
          </a:xfrm>
          <a:prstGeom prst="rect">
            <a:avLst/>
          </a:prstGeom>
          <a:ln w="25400" cap="flat" cmpd="sng" algn="ctr">
            <a:noFill/>
            <a:prstDash val="solid"/>
          </a:ln>
          <a:effectLst>
            <a:glow rad="139700">
              <a:srgbClr val="00B050">
                <a:alpha val="40000"/>
              </a:srgb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>
            <a:defPPr>
              <a:defRPr lang="ru-RU"/>
            </a:defPPr>
            <a:lvl1pPr indent="0">
              <a:spcBef>
                <a:spcPct val="20000"/>
              </a:spcBef>
              <a:buFont typeface="Arial" panose="020B0604020202020204" pitchFamily="34" charset="0"/>
              <a:buNone/>
              <a:tabLst>
                <a:tab pos="2955925" algn="l"/>
              </a:tabLst>
              <a:defRPr sz="1400">
                <a:solidFill>
                  <a:schemeClr val="tx1"/>
                </a:solidFill>
                <a:latin typeface="Segoe Print" panose="02000600000000000000" pitchFamily="2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/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/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/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/>
            </a:lvl5pPr>
            <a:lvl6pPr marL="25146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9pPr>
          </a:lstStyle>
          <a:p>
            <a:r>
              <a:rPr lang="ru-RU" sz="1600" dirty="0" smtClean="0"/>
              <a:t>Игнорируй звонки и СМС с незнакомых номеров!</a:t>
            </a:r>
            <a:endParaRPr lang="ru-RU" sz="1600" dirty="0"/>
          </a:p>
        </p:txBody>
      </p:sp>
      <p:sp>
        <p:nvSpPr>
          <p:cNvPr id="12" name="Объект 2"/>
          <p:cNvSpPr txBox="1">
            <a:spLocks/>
          </p:cNvSpPr>
          <p:nvPr/>
        </p:nvSpPr>
        <p:spPr>
          <a:xfrm>
            <a:off x="457980" y="2587638"/>
            <a:ext cx="3441859" cy="532263"/>
          </a:xfrm>
          <a:prstGeom prst="rect">
            <a:avLst/>
          </a:prstGeom>
          <a:ln w="25400" cap="flat" cmpd="sng" algn="ctr">
            <a:noFill/>
            <a:prstDash val="solid"/>
          </a:ln>
          <a:effectLst>
            <a:glow rad="139700">
              <a:srgbClr val="00B050">
                <a:alpha val="40000"/>
              </a:srgb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>
            <a:defPPr>
              <a:defRPr lang="ru-RU"/>
            </a:defPPr>
            <a:lvl1pPr indent="0">
              <a:spcBef>
                <a:spcPct val="20000"/>
              </a:spcBef>
              <a:buFont typeface="Arial" panose="020B0604020202020204" pitchFamily="34" charset="0"/>
              <a:buNone/>
              <a:tabLst>
                <a:tab pos="2955925" algn="l"/>
              </a:tabLst>
              <a:defRPr sz="1400">
                <a:solidFill>
                  <a:schemeClr val="tx1"/>
                </a:solidFill>
                <a:latin typeface="Segoe Print" panose="02000600000000000000" pitchFamily="2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/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/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/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/>
            </a:lvl5pPr>
            <a:lvl6pPr marL="25146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9pPr>
          </a:lstStyle>
          <a:p>
            <a:r>
              <a:rPr lang="ru-RU" sz="1600" dirty="0" smtClean="0"/>
              <a:t>Включи </a:t>
            </a:r>
            <a:r>
              <a:rPr lang="ru-RU" sz="1600" dirty="0" err="1" smtClean="0"/>
              <a:t>файервол</a:t>
            </a:r>
            <a:r>
              <a:rPr lang="ru-RU" sz="1600" dirty="0" smtClean="0"/>
              <a:t>!</a:t>
            </a:r>
            <a:endParaRPr lang="ru-RU" sz="1600" dirty="0"/>
          </a:p>
        </p:txBody>
      </p:sp>
      <p:pic>
        <p:nvPicPr>
          <p:cNvPr id="13" name="Picture 4" descr="C:\Users\nadezhda.kosheleva.LIGAINTERNET\Downloads\комп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4146" y="1950902"/>
            <a:ext cx="3570843" cy="27480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" descr="C:\Users\nadezhda.kosheleva.LIGAINTERNET\Downloads\антивирус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0053" y="1432304"/>
            <a:ext cx="803616" cy="10371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http://xstomper.ru/assets/firewalls.png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08829" y="1995885"/>
            <a:ext cx="1352550" cy="1428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thecontentwrangler.com/wp-content/uploads/2011/08/User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69567" y="685800"/>
            <a:ext cx="872512" cy="8725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Объект 2"/>
          <p:cNvSpPr txBox="1">
            <a:spLocks/>
          </p:cNvSpPr>
          <p:nvPr/>
        </p:nvSpPr>
        <p:spPr>
          <a:xfrm>
            <a:off x="428625" y="3571355"/>
            <a:ext cx="3147093" cy="532263"/>
          </a:xfrm>
          <a:prstGeom prst="rect">
            <a:avLst/>
          </a:prstGeom>
          <a:ln w="25400" cap="flat" cmpd="sng" algn="ctr">
            <a:noFill/>
            <a:prstDash val="solid"/>
          </a:ln>
          <a:effectLst>
            <a:glow rad="139700">
              <a:srgbClr val="00B050">
                <a:alpha val="40000"/>
              </a:srgb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>
            <a:defPPr>
              <a:defRPr lang="ru-RU"/>
            </a:defPPr>
            <a:lvl1pPr indent="0">
              <a:spcBef>
                <a:spcPct val="20000"/>
              </a:spcBef>
              <a:buFont typeface="Arial" panose="020B0604020202020204" pitchFamily="34" charset="0"/>
              <a:buNone/>
              <a:tabLst>
                <a:tab pos="2955925" algn="l"/>
              </a:tabLst>
              <a:defRPr sz="1400">
                <a:solidFill>
                  <a:schemeClr val="tx1"/>
                </a:solidFill>
                <a:latin typeface="Segoe Print" panose="02000600000000000000" pitchFamily="2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/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/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/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/>
            </a:lvl5pPr>
            <a:lvl6pPr marL="25146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9pPr>
          </a:lstStyle>
          <a:p>
            <a:r>
              <a:rPr lang="ru-RU" sz="1600" dirty="0" smtClean="0"/>
              <a:t>Настрой браузер</a:t>
            </a:r>
            <a:endParaRPr lang="ru-RU" sz="1600" dirty="0"/>
          </a:p>
        </p:txBody>
      </p:sp>
      <p:pic>
        <p:nvPicPr>
          <p:cNvPr id="1032" name="Picture 8" descr="http://pics.livejournal.com/liliaraitskaya/pic/0000eeh9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34094" y="3450231"/>
            <a:ext cx="1096370" cy="8222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Объект 2"/>
          <p:cNvSpPr txBox="1">
            <a:spLocks/>
          </p:cNvSpPr>
          <p:nvPr/>
        </p:nvSpPr>
        <p:spPr>
          <a:xfrm>
            <a:off x="428625" y="4698976"/>
            <a:ext cx="3608348" cy="641266"/>
          </a:xfrm>
          <a:prstGeom prst="rect">
            <a:avLst/>
          </a:prstGeom>
          <a:ln w="25400" cap="flat" cmpd="sng" algn="ctr">
            <a:noFill/>
            <a:prstDash val="solid"/>
          </a:ln>
          <a:effectLst>
            <a:glow rad="139700">
              <a:srgbClr val="00B050">
                <a:alpha val="40000"/>
              </a:srgb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>
            <a:defPPr>
              <a:defRPr lang="ru-RU"/>
            </a:defPPr>
            <a:lvl1pPr indent="0">
              <a:spcBef>
                <a:spcPct val="20000"/>
              </a:spcBef>
              <a:buFont typeface="Arial" panose="020B0604020202020204" pitchFamily="34" charset="0"/>
              <a:buNone/>
              <a:tabLst>
                <a:tab pos="2955925" algn="l"/>
              </a:tabLst>
              <a:defRPr sz="1400">
                <a:solidFill>
                  <a:schemeClr val="tx1"/>
                </a:solidFill>
                <a:latin typeface="Segoe Print" panose="02000600000000000000" pitchFamily="2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/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/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/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/>
            </a:lvl5pPr>
            <a:lvl6pPr marL="25146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9pPr>
          </a:lstStyle>
          <a:p>
            <a:r>
              <a:rPr lang="ru-RU" sz="1600" dirty="0" smtClean="0"/>
              <a:t>Будь осторожен и думай, </a:t>
            </a:r>
            <a:br>
              <a:rPr lang="ru-RU" sz="1600" dirty="0" smtClean="0"/>
            </a:br>
            <a:r>
              <a:rPr lang="ru-RU" sz="1600" dirty="0" smtClean="0"/>
              <a:t>что ты делаешь</a:t>
            </a:r>
            <a:endParaRPr lang="ru-RU" sz="16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8829" y="4581398"/>
            <a:ext cx="885949" cy="876422"/>
          </a:xfrm>
          <a:prstGeom prst="rect">
            <a:avLst/>
          </a:prstGeom>
        </p:spPr>
      </p:pic>
      <p:sp>
        <p:nvSpPr>
          <p:cNvPr id="19" name="Объект 2"/>
          <p:cNvSpPr txBox="1">
            <a:spLocks/>
          </p:cNvSpPr>
          <p:nvPr/>
        </p:nvSpPr>
        <p:spPr>
          <a:xfrm>
            <a:off x="6365296" y="5818080"/>
            <a:ext cx="2416988" cy="532263"/>
          </a:xfrm>
          <a:prstGeom prst="rect">
            <a:avLst/>
          </a:prstGeom>
          <a:solidFill>
            <a:schemeClr val="bg1">
              <a:lumMod val="65000"/>
            </a:schemeClr>
          </a:solidFill>
          <a:ln w="25400" cap="flat" cmpd="sng" algn="ctr">
            <a:noFill/>
            <a:prstDash val="solid"/>
          </a:ln>
          <a:effectLst>
            <a:glow rad="139700">
              <a:srgbClr val="FF0000">
                <a:alpha val="40000"/>
              </a:srgbClr>
            </a:glow>
          </a:effectLst>
          <a:ex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>
            <a:defPPr>
              <a:defRPr lang="ru-RU"/>
            </a:defPPr>
            <a:lvl1pPr indent="0">
              <a:spcBef>
                <a:spcPct val="20000"/>
              </a:spcBef>
              <a:buFont typeface="Arial" panose="020B0604020202020204" pitchFamily="34" charset="0"/>
              <a:buNone/>
              <a:tabLst>
                <a:tab pos="2955925" algn="l"/>
              </a:tabLst>
              <a:defRPr sz="1400">
                <a:solidFill>
                  <a:schemeClr val="tx1"/>
                </a:solidFill>
                <a:latin typeface="Segoe Print" panose="02000600000000000000" pitchFamily="2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/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/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/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/>
            </a:lvl5pPr>
            <a:lvl6pPr marL="25146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9pPr>
          </a:lstStyle>
          <a:p>
            <a:r>
              <a:rPr lang="ru-RU" sz="1600" b="1" dirty="0" smtClean="0">
                <a:solidFill>
                  <a:srgbClr val="FF0000"/>
                </a:solidFill>
                <a:latin typeface="Arial Narrow" panose="020B0606020202030204" pitchFamily="34" charset="0"/>
              </a:rPr>
              <a:t>! НОМЕР НЕ ОПРЕДЕЛЕН !</a:t>
            </a:r>
            <a:endParaRPr lang="ru-RU" sz="1600" b="1" dirty="0">
              <a:solidFill>
                <a:srgbClr val="FF0000"/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81320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625" y="150813"/>
            <a:ext cx="7677150" cy="534987"/>
          </a:xfrm>
        </p:spPr>
        <p:txBody>
          <a:bodyPr>
            <a:normAutofit/>
          </a:bodyPr>
          <a:lstStyle/>
          <a:p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НАСТРОЙ 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ИНСТРУМЕНТЫ</a:t>
            </a: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Print" panose="02000600000000000000" pitchFamily="2" charset="0"/>
            </a:endParaRPr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EF08A1-478E-45B7-9C58-4DE754D746B1}" type="slidenum">
              <a:rPr lang="ru-RU" smtClean="0"/>
              <a:t>16</a:t>
            </a:fld>
            <a:endParaRPr lang="ru-RU"/>
          </a:p>
        </p:txBody>
      </p:sp>
      <p:sp>
        <p:nvSpPr>
          <p:cNvPr id="11" name="Объект 2"/>
          <p:cNvSpPr txBox="1">
            <a:spLocks/>
          </p:cNvSpPr>
          <p:nvPr/>
        </p:nvSpPr>
        <p:spPr>
          <a:xfrm>
            <a:off x="838056" y="4942828"/>
            <a:ext cx="2805899" cy="490560"/>
          </a:xfrm>
          <a:prstGeom prst="rect">
            <a:avLst/>
          </a:prstGeom>
          <a:ln w="25400" cap="flat" cmpd="sng" algn="ctr">
            <a:noFill/>
            <a:prstDash val="solid"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ru-RU" sz="1600" dirty="0" smtClean="0">
                <a:latin typeface="Segoe Print" panose="02000600000000000000" pitchFamily="2" charset="0"/>
              </a:rPr>
              <a:t>Настраиваем поиск</a:t>
            </a:r>
            <a:endParaRPr lang="ru-RU" sz="1600" dirty="0">
              <a:latin typeface="Segoe Print" panose="02000600000000000000" pitchFamily="2" charset="0"/>
            </a:endParaRPr>
          </a:p>
        </p:txBody>
      </p:sp>
      <p:sp>
        <p:nvSpPr>
          <p:cNvPr id="12" name="Объект 2"/>
          <p:cNvSpPr txBox="1">
            <a:spLocks/>
          </p:cNvSpPr>
          <p:nvPr/>
        </p:nvSpPr>
        <p:spPr>
          <a:xfrm>
            <a:off x="428622" y="1139058"/>
            <a:ext cx="3215327" cy="490560"/>
          </a:xfrm>
          <a:prstGeom prst="rect">
            <a:avLst/>
          </a:prstGeom>
          <a:ln w="25400" cap="flat" cmpd="sng" algn="ctr">
            <a:noFill/>
            <a:prstDash val="solid"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ru-RU" sz="1600" dirty="0" smtClean="0">
                <a:latin typeface="Segoe Print" panose="02000600000000000000" pitchFamily="2" charset="0"/>
              </a:rPr>
              <a:t>Настраиваем браузер</a:t>
            </a:r>
            <a:endParaRPr lang="ru-RU" sz="1600" dirty="0">
              <a:latin typeface="Segoe Print" panose="02000600000000000000" pitchFamily="2" charset="0"/>
            </a:endParaRPr>
          </a:p>
        </p:txBody>
      </p:sp>
      <p:sp>
        <p:nvSpPr>
          <p:cNvPr id="14" name="Объект 2"/>
          <p:cNvSpPr txBox="1">
            <a:spLocks/>
          </p:cNvSpPr>
          <p:nvPr/>
        </p:nvSpPr>
        <p:spPr>
          <a:xfrm>
            <a:off x="859807" y="1841354"/>
            <a:ext cx="2784142" cy="490560"/>
          </a:xfrm>
          <a:prstGeom prst="rect">
            <a:avLst/>
          </a:prstGeom>
          <a:ln w="25400" cap="flat" cmpd="sng" algn="ctr">
            <a:noFill/>
            <a:prstDash val="solid"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 fontScale="925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ru-RU" sz="1600" dirty="0" smtClean="0">
                <a:latin typeface="Segoe Print" panose="02000600000000000000" pitchFamily="2" charset="0"/>
              </a:rPr>
              <a:t>Инструменты браузера</a:t>
            </a:r>
            <a:endParaRPr lang="ru-RU" sz="1600" dirty="0">
              <a:latin typeface="Segoe Print" panose="02000600000000000000" pitchFamily="2" charset="0"/>
            </a:endParaRPr>
          </a:p>
        </p:txBody>
      </p:sp>
      <p:sp>
        <p:nvSpPr>
          <p:cNvPr id="15" name="Объект 2"/>
          <p:cNvSpPr txBox="1">
            <a:spLocks/>
          </p:cNvSpPr>
          <p:nvPr/>
        </p:nvSpPr>
        <p:spPr>
          <a:xfrm>
            <a:off x="859810" y="3472270"/>
            <a:ext cx="2784142" cy="490560"/>
          </a:xfrm>
          <a:prstGeom prst="rect">
            <a:avLst/>
          </a:prstGeom>
          <a:ln w="25400" cap="flat" cmpd="sng" algn="ctr">
            <a:noFill/>
            <a:prstDash val="solid"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ru-RU" sz="1600" dirty="0" smtClean="0">
                <a:latin typeface="Segoe Print" panose="02000600000000000000" pitchFamily="2" charset="0"/>
              </a:rPr>
              <a:t>Расширения</a:t>
            </a:r>
            <a:endParaRPr lang="ru-RU" sz="1600" dirty="0">
              <a:latin typeface="Segoe Print" panose="02000600000000000000" pitchFamily="2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53383" y="2794476"/>
            <a:ext cx="4694832" cy="1491300"/>
          </a:xfrm>
          <a:prstGeom prst="rect">
            <a:avLst/>
          </a:prstGeom>
          <a:ln w="25400" cap="flat" cmpd="sng" algn="ctr">
            <a:noFill/>
            <a:prstDash val="solid"/>
          </a:ln>
          <a:effectLst>
            <a:glow rad="139700">
              <a:srgbClr val="00B050">
                <a:alpha val="40000"/>
              </a:srgb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Объект 2"/>
          <p:cNvSpPr txBox="1">
            <a:spLocks/>
          </p:cNvSpPr>
          <p:nvPr/>
        </p:nvSpPr>
        <p:spPr>
          <a:xfrm>
            <a:off x="428625" y="2400154"/>
            <a:ext cx="3338157" cy="94229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200" dirty="0" smtClean="0">
                <a:latin typeface="Segoe Print" panose="02000600000000000000" pitchFamily="2" charset="0"/>
              </a:rPr>
              <a:t>Защита от </a:t>
            </a:r>
            <a:r>
              <a:rPr lang="ru-RU" sz="1200" dirty="0" err="1" smtClean="0">
                <a:latin typeface="Segoe Print" panose="02000600000000000000" pitchFamily="2" charset="0"/>
              </a:rPr>
              <a:t>фишинга</a:t>
            </a:r>
            <a:endParaRPr lang="ru-RU" sz="1200" dirty="0" smtClean="0">
              <a:latin typeface="Segoe Print" panose="02000600000000000000" pitchFamily="2" charset="0"/>
            </a:endParaRPr>
          </a:p>
          <a:p>
            <a:r>
              <a:rPr lang="ru-RU" sz="1200" dirty="0">
                <a:latin typeface="Segoe Print" panose="02000600000000000000" pitchFamily="2" charset="0"/>
              </a:rPr>
              <a:t>Сохранение паролей</a:t>
            </a:r>
          </a:p>
          <a:p>
            <a:r>
              <a:rPr lang="ru-RU" sz="1200" dirty="0" smtClean="0">
                <a:latin typeface="Segoe Print" panose="02000600000000000000" pitchFamily="2" charset="0"/>
              </a:rPr>
              <a:t>Быстрый доступ</a:t>
            </a:r>
          </a:p>
          <a:p>
            <a:r>
              <a:rPr lang="ru-RU" sz="1200" dirty="0" smtClean="0">
                <a:latin typeface="Segoe Print" panose="02000600000000000000" pitchFamily="2" charset="0"/>
              </a:rPr>
              <a:t>Избранное</a:t>
            </a:r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4053381" y="1710039"/>
            <a:ext cx="4694831" cy="927512"/>
          </a:xfrm>
          <a:prstGeom prst="rect">
            <a:avLst/>
          </a:prstGeom>
          <a:ln w="25400" cap="flat" cmpd="sng" algn="ctr">
            <a:noFill/>
            <a:prstDash val="solid"/>
          </a:ln>
          <a:effectLst>
            <a:glow rad="139700">
              <a:srgbClr val="00B050">
                <a:alpha val="40000"/>
              </a:srgb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4053383" y="1139058"/>
            <a:ext cx="4694832" cy="402820"/>
          </a:xfrm>
          <a:prstGeom prst="rect">
            <a:avLst/>
          </a:prstGeom>
          <a:ln w="25400" cap="flat" cmpd="sng" algn="ctr">
            <a:noFill/>
            <a:prstDash val="solid"/>
          </a:ln>
          <a:effectLst>
            <a:glow rad="139700">
              <a:srgbClr val="00B050">
                <a:alpha val="40000"/>
              </a:srgb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" name="Объект 2"/>
          <p:cNvSpPr txBox="1">
            <a:spLocks/>
          </p:cNvSpPr>
          <p:nvPr/>
        </p:nvSpPr>
        <p:spPr>
          <a:xfrm>
            <a:off x="428628" y="4000534"/>
            <a:ext cx="3215327" cy="94229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200" dirty="0" smtClean="0">
                <a:latin typeface="Segoe Print" panose="02000600000000000000" pitchFamily="2" charset="0"/>
              </a:rPr>
              <a:t>Блокируем рекламу (</a:t>
            </a:r>
            <a:r>
              <a:rPr lang="en-US" sz="1200" dirty="0" err="1" smtClean="0">
                <a:latin typeface="Segoe Print" panose="02000600000000000000" pitchFamily="2" charset="0"/>
              </a:rPr>
              <a:t>AdBlock</a:t>
            </a:r>
            <a:r>
              <a:rPr lang="en-US" sz="1200" dirty="0" smtClean="0">
                <a:latin typeface="Segoe Print" panose="02000600000000000000" pitchFamily="2" charset="0"/>
              </a:rPr>
              <a:t>)</a:t>
            </a:r>
            <a:endParaRPr lang="ru-RU" sz="1200" dirty="0" smtClean="0">
              <a:latin typeface="Segoe Print" panose="02000600000000000000" pitchFamily="2" charset="0"/>
            </a:endParaRPr>
          </a:p>
          <a:p>
            <a:r>
              <a:rPr lang="ru-RU" sz="1200" dirty="0" smtClean="0">
                <a:latin typeface="Segoe Print" panose="02000600000000000000" pitchFamily="2" charset="0"/>
              </a:rPr>
              <a:t>Учитываем рейтинг (</a:t>
            </a:r>
            <a:r>
              <a:rPr lang="en-US" sz="1200" dirty="0" smtClean="0">
                <a:latin typeface="Segoe Print" panose="02000600000000000000" pitchFamily="2" charset="0"/>
              </a:rPr>
              <a:t>WOT)</a:t>
            </a:r>
            <a:endParaRPr lang="ru-RU" sz="1200" dirty="0">
              <a:latin typeface="Segoe Print" panose="02000600000000000000" pitchFamily="2" charset="0"/>
            </a:endParaRPr>
          </a:p>
          <a:p>
            <a:r>
              <a:rPr lang="ru-RU" sz="1200" dirty="0">
                <a:latin typeface="Segoe Print" panose="02000600000000000000" pitchFamily="2" charset="0"/>
              </a:rPr>
              <a:t>Д</a:t>
            </a:r>
            <a:r>
              <a:rPr lang="ru-RU" sz="1200" dirty="0" smtClean="0">
                <a:latin typeface="Segoe Print" panose="02000600000000000000" pitchFamily="2" charset="0"/>
              </a:rPr>
              <a:t>ругие</a:t>
            </a:r>
            <a:endParaRPr lang="ru-RU" sz="1200" dirty="0">
              <a:latin typeface="Segoe Print" panose="02000600000000000000" pitchFamily="2" charset="0"/>
            </a:endParaRPr>
          </a:p>
        </p:txBody>
      </p:sp>
      <p:sp>
        <p:nvSpPr>
          <p:cNvPr id="21" name="Объект 2"/>
          <p:cNvSpPr txBox="1">
            <a:spLocks/>
          </p:cNvSpPr>
          <p:nvPr/>
        </p:nvSpPr>
        <p:spPr>
          <a:xfrm>
            <a:off x="428628" y="5433388"/>
            <a:ext cx="3215327" cy="50338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200" dirty="0" smtClean="0">
                <a:latin typeface="Segoe Print" panose="02000600000000000000" pitchFamily="2" charset="0"/>
              </a:rPr>
              <a:t>Безопасный или семейный поиск</a:t>
            </a:r>
            <a:endParaRPr lang="ru-RU" sz="1200" dirty="0">
              <a:latin typeface="Segoe Print" panose="02000600000000000000" pitchFamily="2" charset="0"/>
            </a:endParaRPr>
          </a:p>
        </p:txBody>
      </p:sp>
      <p:pic>
        <p:nvPicPr>
          <p:cNvPr id="1031" name="Picture 7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4053381" y="4942828"/>
            <a:ext cx="4312697" cy="1333500"/>
          </a:xfrm>
          <a:prstGeom prst="rect">
            <a:avLst/>
          </a:prstGeom>
          <a:ln w="25400" cap="flat" cmpd="sng" algn="ctr">
            <a:noFill/>
            <a:prstDash val="solid"/>
          </a:ln>
          <a:effectLst>
            <a:glow rad="139700">
              <a:srgbClr val="00B050">
                <a:alpha val="40000"/>
              </a:srgb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4053381" y="4395073"/>
            <a:ext cx="4694834" cy="381000"/>
          </a:xfrm>
          <a:prstGeom prst="rect">
            <a:avLst/>
          </a:prstGeom>
          <a:ln w="25400" cap="flat" cmpd="sng" algn="ctr">
            <a:noFill/>
            <a:prstDash val="solid"/>
          </a:ln>
          <a:effectLst>
            <a:glow rad="139700">
              <a:srgbClr val="00B050">
                <a:alpha val="40000"/>
              </a:srgb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500687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626" y="0"/>
            <a:ext cx="7637202" cy="685800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ИНТЕРНЕТ–ЗАВИСИМОСТЬ 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EF08A1-478E-45B7-9C58-4DE754D746B1}" type="slidenum">
              <a:rPr lang="ru-RU" smtClean="0"/>
              <a:t>17</a:t>
            </a:fld>
            <a:endParaRPr lang="ru-RU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5416" y="577812"/>
            <a:ext cx="3482615" cy="5290725"/>
          </a:xfrm>
          <a:prstGeom prst="rect">
            <a:avLst/>
          </a:prstGeom>
          <a:ln w="25400" cap="flat" cmpd="sng" algn="ctr">
            <a:noFill/>
            <a:prstDash val="solid"/>
          </a:ln>
          <a:effectLst>
            <a:glow rad="139700">
              <a:srgbClr val="FF0000">
                <a:alpha val="40000"/>
              </a:srgb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Объект 2"/>
          <p:cNvSpPr txBox="1">
            <a:spLocks/>
          </p:cNvSpPr>
          <p:nvPr/>
        </p:nvSpPr>
        <p:spPr>
          <a:xfrm>
            <a:off x="428625" y="675899"/>
            <a:ext cx="4511865" cy="5192638"/>
          </a:xfrm>
          <a:prstGeom prst="rect">
            <a:avLst/>
          </a:prstGeom>
          <a:ln w="25400" cap="flat" cmpd="sng" algn="ctr">
            <a:noFill/>
            <a:prstDash val="solid"/>
          </a:ln>
          <a:effectLst>
            <a:glow rad="139700">
              <a:srgbClr val="00B0F0">
                <a:alpha val="40000"/>
              </a:srgb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>
            <a:defPPr>
              <a:defRPr lang="ru-RU"/>
            </a:defPPr>
            <a:lvl1pPr indent="0" algn="ctr">
              <a:spcBef>
                <a:spcPct val="20000"/>
              </a:spcBef>
              <a:buFont typeface="Arial" panose="020B0604020202020204" pitchFamily="34" charset="0"/>
              <a:buNone/>
              <a:tabLst>
                <a:tab pos="2955925" algn="l"/>
              </a:tabLst>
              <a:defRPr sz="1600">
                <a:solidFill>
                  <a:schemeClr val="tx1"/>
                </a:solidFill>
                <a:latin typeface="Segoe Print" panose="02000600000000000000" pitchFamily="2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/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/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/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/>
            </a:lvl5pPr>
            <a:lvl6pPr marL="25146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9pPr>
          </a:lstStyle>
          <a:p>
            <a:pPr algn="l"/>
            <a:r>
              <a:rPr lang="ru-RU" dirty="0" smtClean="0"/>
              <a:t>Признаки :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ru-RU" dirty="0" smtClean="0"/>
              <a:t>сидишь за компьютером больше </a:t>
            </a:r>
            <a:br>
              <a:rPr lang="ru-RU" dirty="0" smtClean="0"/>
            </a:br>
            <a:r>
              <a:rPr lang="ru-RU" dirty="0" smtClean="0"/>
              <a:t>1 часа в день;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ru-RU" dirty="0" smtClean="0"/>
              <a:t>не хочешь отрываться от компьютера;</a:t>
            </a:r>
            <a:endParaRPr lang="ru-RU" dirty="0"/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ru-RU" dirty="0"/>
              <a:t>в</a:t>
            </a:r>
            <a:r>
              <a:rPr lang="ru-RU" dirty="0" smtClean="0"/>
              <a:t>ключаешь компьютер раньше, </a:t>
            </a:r>
            <a:br>
              <a:rPr lang="ru-RU" dirty="0" smtClean="0"/>
            </a:br>
            <a:r>
              <a:rPr lang="ru-RU" dirty="0" smtClean="0"/>
              <a:t>чем умоешься;</a:t>
            </a:r>
            <a:endParaRPr lang="ru-RU" dirty="0"/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ru-RU" dirty="0" smtClean="0"/>
              <a:t>лучше поиграешь, чем поешь;</a:t>
            </a:r>
            <a:endParaRPr lang="ru-RU" dirty="0"/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ru-RU" dirty="0" smtClean="0"/>
              <a:t>плохо спишь и не высыпаешься;</a:t>
            </a:r>
            <a:endParaRPr lang="ru-RU" dirty="0"/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ru-RU" dirty="0"/>
              <a:t>у</a:t>
            </a:r>
            <a:r>
              <a:rPr lang="ru-RU" dirty="0" smtClean="0"/>
              <a:t>добней общаться в сети, </a:t>
            </a:r>
            <a:br>
              <a:rPr lang="ru-RU" dirty="0" smtClean="0"/>
            </a:br>
            <a:r>
              <a:rPr lang="ru-RU" dirty="0" smtClean="0"/>
              <a:t>чем в жизни;</a:t>
            </a:r>
            <a:endParaRPr lang="ru-RU" dirty="0"/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ru-RU" dirty="0"/>
              <a:t>р</a:t>
            </a:r>
            <a:r>
              <a:rPr lang="ru-RU" dirty="0" smtClean="0"/>
              <a:t>угаешься с родителями, когда нужно выключить компьютер и помочь по дому, сделать уроки;</a:t>
            </a:r>
            <a:endParaRPr lang="ru-RU" dirty="0"/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ru-RU" dirty="0"/>
              <a:t>г</a:t>
            </a:r>
            <a:r>
              <a:rPr lang="ru-RU" dirty="0" smtClean="0"/>
              <a:t>отов солгать, чтобы посидеть </a:t>
            </a:r>
            <a:br>
              <a:rPr lang="ru-RU" dirty="0" smtClean="0"/>
            </a:br>
            <a:r>
              <a:rPr lang="ru-RU" dirty="0" smtClean="0"/>
              <a:t>за компьютером подольше;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ru-RU" dirty="0"/>
              <a:t>г</a:t>
            </a:r>
            <a:r>
              <a:rPr lang="ru-RU" dirty="0" smtClean="0"/>
              <a:t>отов тратить деньги на бонусы </a:t>
            </a:r>
            <a:br>
              <a:rPr lang="ru-RU" dirty="0" smtClean="0"/>
            </a:br>
            <a:r>
              <a:rPr lang="ru-RU" dirty="0" smtClean="0"/>
              <a:t>в играх.</a:t>
            </a:r>
            <a:endParaRPr lang="ru-RU" dirty="0"/>
          </a:p>
        </p:txBody>
      </p:sp>
      <p:sp>
        <p:nvSpPr>
          <p:cNvPr id="10" name="Объект 2"/>
          <p:cNvSpPr txBox="1">
            <a:spLocks/>
          </p:cNvSpPr>
          <p:nvPr/>
        </p:nvSpPr>
        <p:spPr>
          <a:xfrm>
            <a:off x="428624" y="6057916"/>
            <a:ext cx="7787327" cy="493009"/>
          </a:xfrm>
          <a:prstGeom prst="rect">
            <a:avLst/>
          </a:prstGeom>
          <a:ln w="25400" cap="flat" cmpd="sng" algn="ctr">
            <a:noFill/>
            <a:prstDash val="solid"/>
          </a:ln>
          <a:effectLst>
            <a:glow rad="139700">
              <a:srgbClr val="00B050">
                <a:alpha val="40000"/>
              </a:srgb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>
            <a:defPPr>
              <a:defRPr lang="ru-RU"/>
            </a:defPPr>
            <a:lvl1pPr marL="177800" indent="-177800">
              <a:spcBef>
                <a:spcPct val="20000"/>
              </a:spcBef>
              <a:buFont typeface="Arial" panose="020B0604020202020204" pitchFamily="34" charset="0"/>
              <a:buChar char="•"/>
              <a:tabLst>
                <a:tab pos="2955925" algn="l"/>
              </a:tabLst>
              <a:defRPr sz="1400">
                <a:solidFill>
                  <a:schemeClr val="tx1"/>
                </a:solidFill>
                <a:latin typeface="Segoe Print" panose="02000600000000000000" pitchFamily="2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/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/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/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/>
            </a:lvl5pPr>
            <a:lvl6pPr marL="25146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9pPr>
          </a:lstStyle>
          <a:p>
            <a:pPr marL="0" indent="0">
              <a:buNone/>
            </a:pPr>
            <a:r>
              <a:rPr lang="ru-RU" sz="1600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Ограничь пользование интернетом, живи реальной жизнью!</a:t>
            </a:r>
            <a:endParaRPr lang="ru-RU" sz="1600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933050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1494" y="0"/>
            <a:ext cx="7616141" cy="685800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ИНТЕРНЕТ–ЗАВИСИМОСТЬ И ЗДОРОВЬЕ </a:t>
            </a: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Print" panose="02000600000000000000" pitchFamily="2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EF08A1-478E-45B7-9C58-4DE754D746B1}" type="slidenum">
              <a:rPr lang="ru-RU" smtClean="0"/>
              <a:t>18</a:t>
            </a:fld>
            <a:endParaRPr lang="ru-RU"/>
          </a:p>
        </p:txBody>
      </p:sp>
      <p:sp>
        <p:nvSpPr>
          <p:cNvPr id="10" name="Объект 2"/>
          <p:cNvSpPr txBox="1">
            <a:spLocks/>
          </p:cNvSpPr>
          <p:nvPr/>
        </p:nvSpPr>
        <p:spPr>
          <a:xfrm>
            <a:off x="428624" y="6057916"/>
            <a:ext cx="7787327" cy="493009"/>
          </a:xfrm>
          <a:prstGeom prst="rect">
            <a:avLst/>
          </a:prstGeom>
          <a:ln w="25400" cap="flat" cmpd="sng" algn="ctr">
            <a:noFill/>
            <a:prstDash val="solid"/>
          </a:ln>
          <a:effectLst>
            <a:glow rad="139700">
              <a:srgbClr val="00B050">
                <a:alpha val="40000"/>
              </a:srgb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>
            <a:defPPr>
              <a:defRPr lang="ru-RU"/>
            </a:defPPr>
            <a:lvl1pPr marL="177800" indent="-177800">
              <a:spcBef>
                <a:spcPct val="20000"/>
              </a:spcBef>
              <a:buFont typeface="Arial" panose="020B0604020202020204" pitchFamily="34" charset="0"/>
              <a:buChar char="•"/>
              <a:tabLst>
                <a:tab pos="2955925" algn="l"/>
              </a:tabLst>
              <a:defRPr sz="1400">
                <a:solidFill>
                  <a:schemeClr val="tx1"/>
                </a:solidFill>
                <a:latin typeface="Segoe Print" panose="02000600000000000000" pitchFamily="2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/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/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/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/>
            </a:lvl5pPr>
            <a:lvl6pPr marL="25146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9pPr>
          </a:lstStyle>
          <a:p>
            <a:pPr marL="0" indent="0">
              <a:buNone/>
            </a:pPr>
            <a:r>
              <a:rPr lang="ru-RU" sz="1600" dirty="0" smtClean="0"/>
              <a:t>Ограничь пользование интернетом, живи реальной жизнью!</a:t>
            </a:r>
            <a:endParaRPr lang="ru-RU" sz="1600" dirty="0"/>
          </a:p>
        </p:txBody>
      </p:sp>
      <p:sp>
        <p:nvSpPr>
          <p:cNvPr id="7" name="Объект 2"/>
          <p:cNvSpPr txBox="1">
            <a:spLocks/>
          </p:cNvSpPr>
          <p:nvPr/>
        </p:nvSpPr>
        <p:spPr>
          <a:xfrm>
            <a:off x="4107976" y="964440"/>
            <a:ext cx="4804012" cy="856397"/>
          </a:xfrm>
          <a:prstGeom prst="rect">
            <a:avLst/>
          </a:prstGeom>
          <a:ln w="25400" cap="flat" cmpd="sng" algn="ctr">
            <a:noFill/>
            <a:prstDash val="solid"/>
          </a:ln>
          <a:effectLst>
            <a:glow rad="139700">
              <a:srgbClr val="00B050">
                <a:alpha val="40000"/>
              </a:srgb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>
            <a:defPPr>
              <a:defRPr lang="ru-RU"/>
            </a:defPPr>
            <a:lvl1pPr indent="0">
              <a:spcBef>
                <a:spcPct val="20000"/>
              </a:spcBef>
              <a:buFont typeface="Arial" panose="020B0604020202020204" pitchFamily="34" charset="0"/>
              <a:buNone/>
              <a:tabLst>
                <a:tab pos="2955925" algn="l"/>
              </a:tabLst>
              <a:defRPr sz="1600">
                <a:solidFill>
                  <a:schemeClr val="tx1"/>
                </a:solidFill>
                <a:latin typeface="Segoe Print" panose="02000600000000000000" pitchFamily="2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/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/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/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/>
            </a:lvl5pPr>
            <a:lvl6pPr marL="25146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9pPr>
          </a:lstStyle>
          <a:p>
            <a:pPr algn="ctr"/>
            <a:r>
              <a:rPr lang="ru-RU" sz="1800" dirty="0" smtClean="0"/>
              <a:t>В России полностью </a:t>
            </a:r>
            <a:r>
              <a:rPr lang="ru-RU" sz="1800" dirty="0"/>
              <a:t>здоровы </a:t>
            </a:r>
            <a:r>
              <a:rPr lang="ru-RU" sz="1800" dirty="0" smtClean="0"/>
              <a:t>только </a:t>
            </a:r>
          </a:p>
          <a:p>
            <a:pPr algn="ctr"/>
            <a:r>
              <a:rPr lang="ru-RU" sz="1800" dirty="0" smtClean="0"/>
              <a:t>14-23</a:t>
            </a:r>
            <a:r>
              <a:rPr lang="ru-RU" sz="1800" dirty="0"/>
              <a:t>% школьников</a:t>
            </a:r>
          </a:p>
        </p:txBody>
      </p:sp>
      <p:sp>
        <p:nvSpPr>
          <p:cNvPr id="9" name="Объект 2"/>
          <p:cNvSpPr txBox="1">
            <a:spLocks/>
          </p:cNvSpPr>
          <p:nvPr/>
        </p:nvSpPr>
        <p:spPr>
          <a:xfrm>
            <a:off x="428625" y="2230272"/>
            <a:ext cx="3349530" cy="881418"/>
          </a:xfrm>
          <a:prstGeom prst="rect">
            <a:avLst/>
          </a:prstGeom>
          <a:ln w="25400" cap="flat" cmpd="sng" algn="ctr">
            <a:noFill/>
            <a:prstDash val="solid"/>
          </a:ln>
          <a:effectLst>
            <a:glow rad="139700">
              <a:srgbClr val="00B0F0">
                <a:alpha val="40000"/>
              </a:srgb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>
            <a:defPPr>
              <a:defRPr lang="ru-RU"/>
            </a:defPPr>
            <a:lvl1pPr indent="0" algn="ctr">
              <a:spcBef>
                <a:spcPct val="20000"/>
              </a:spcBef>
              <a:buFont typeface="Arial" panose="020B0604020202020204" pitchFamily="34" charset="0"/>
              <a:buNone/>
              <a:tabLst>
                <a:tab pos="2955925" algn="l"/>
              </a:tabLst>
              <a:defRPr sz="1600">
                <a:solidFill>
                  <a:schemeClr val="tx1"/>
                </a:solidFill>
                <a:latin typeface="Segoe Print" panose="02000600000000000000" pitchFamily="2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/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/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/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/>
            </a:lvl5pPr>
            <a:lvl6pPr marL="25146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9pPr>
          </a:lstStyle>
          <a:p>
            <a:pPr algn="l"/>
            <a:r>
              <a:rPr lang="ru-RU" dirty="0" smtClean="0"/>
              <a:t>Каждый </a:t>
            </a:r>
            <a:r>
              <a:rPr lang="ru-RU" dirty="0"/>
              <a:t>третий выпускник имеет близорукость, нарушение </a:t>
            </a:r>
            <a:r>
              <a:rPr lang="ru-RU" dirty="0" smtClean="0"/>
              <a:t>осанки</a:t>
            </a:r>
            <a:endParaRPr lang="ru-RU" dirty="0"/>
          </a:p>
        </p:txBody>
      </p:sp>
      <p:sp>
        <p:nvSpPr>
          <p:cNvPr id="11" name="Объект 2"/>
          <p:cNvSpPr txBox="1">
            <a:spLocks/>
          </p:cNvSpPr>
          <p:nvPr/>
        </p:nvSpPr>
        <p:spPr>
          <a:xfrm>
            <a:off x="428624" y="3330723"/>
            <a:ext cx="3349530" cy="1146412"/>
          </a:xfrm>
          <a:prstGeom prst="rect">
            <a:avLst/>
          </a:prstGeom>
          <a:ln w="25400" cap="flat" cmpd="sng" algn="ctr">
            <a:noFill/>
            <a:prstDash val="solid"/>
          </a:ln>
          <a:effectLst>
            <a:glow rad="139700">
              <a:srgbClr val="00B0F0">
                <a:alpha val="40000"/>
              </a:srgb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>
            <a:defPPr>
              <a:defRPr lang="ru-RU"/>
            </a:defPPr>
            <a:lvl1pPr indent="0" algn="ctr">
              <a:spcBef>
                <a:spcPct val="20000"/>
              </a:spcBef>
              <a:buFont typeface="Arial" panose="020B0604020202020204" pitchFamily="34" charset="0"/>
              <a:buNone/>
              <a:tabLst>
                <a:tab pos="2955925" algn="l"/>
              </a:tabLst>
              <a:defRPr sz="1600">
                <a:solidFill>
                  <a:schemeClr val="tx1"/>
                </a:solidFill>
                <a:latin typeface="Segoe Print" panose="02000600000000000000" pitchFamily="2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/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/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/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/>
            </a:lvl5pPr>
            <a:lvl6pPr marL="25146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9pPr>
          </a:lstStyle>
          <a:p>
            <a:pPr algn="l"/>
            <a:r>
              <a:rPr lang="ru-RU" dirty="0"/>
              <a:t>Каждый </a:t>
            </a:r>
            <a:r>
              <a:rPr lang="ru-RU" dirty="0" smtClean="0"/>
              <a:t>четвертый </a:t>
            </a:r>
            <a:r>
              <a:rPr lang="ru-RU" dirty="0"/>
              <a:t>выпускник </a:t>
            </a:r>
            <a:r>
              <a:rPr lang="ru-RU" dirty="0" smtClean="0"/>
              <a:t>имеет </a:t>
            </a:r>
            <a:r>
              <a:rPr lang="ru-RU" dirty="0"/>
              <a:t>патологию сердечно-сосудистой </a:t>
            </a:r>
            <a:r>
              <a:rPr lang="ru-RU" dirty="0" smtClean="0"/>
              <a:t>системы.</a:t>
            </a:r>
            <a:endParaRPr lang="ru-RU" dirty="0"/>
          </a:p>
        </p:txBody>
      </p:sp>
      <p:sp>
        <p:nvSpPr>
          <p:cNvPr id="12" name="Объект 2"/>
          <p:cNvSpPr txBox="1">
            <a:spLocks/>
          </p:cNvSpPr>
          <p:nvPr/>
        </p:nvSpPr>
        <p:spPr>
          <a:xfrm>
            <a:off x="428625" y="4698810"/>
            <a:ext cx="3349530" cy="825690"/>
          </a:xfrm>
          <a:prstGeom prst="rect">
            <a:avLst/>
          </a:prstGeom>
          <a:ln w="25400" cap="flat" cmpd="sng" algn="ctr">
            <a:noFill/>
            <a:prstDash val="solid"/>
          </a:ln>
          <a:effectLst>
            <a:glow rad="139700">
              <a:srgbClr val="00B0F0">
                <a:alpha val="40000"/>
              </a:srgb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>
            <a:defPPr>
              <a:defRPr lang="ru-RU"/>
            </a:defPPr>
            <a:lvl1pPr indent="0" algn="ctr">
              <a:spcBef>
                <a:spcPct val="20000"/>
              </a:spcBef>
              <a:buFont typeface="Arial" panose="020B0604020202020204" pitchFamily="34" charset="0"/>
              <a:buNone/>
              <a:tabLst>
                <a:tab pos="2955925" algn="l"/>
              </a:tabLst>
              <a:defRPr sz="1600">
                <a:solidFill>
                  <a:schemeClr val="tx1"/>
                </a:solidFill>
                <a:latin typeface="Segoe Print" panose="02000600000000000000" pitchFamily="2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/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/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/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/>
            </a:lvl5pPr>
            <a:lvl6pPr marL="25146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9pPr>
          </a:lstStyle>
          <a:p>
            <a:pPr algn="l"/>
            <a:r>
              <a:rPr lang="ru-RU" dirty="0"/>
              <a:t>75% школьников  находятся в условиях гиподинамии</a:t>
            </a:r>
          </a:p>
        </p:txBody>
      </p:sp>
      <p:sp>
        <p:nvSpPr>
          <p:cNvPr id="13" name="Объект 2"/>
          <p:cNvSpPr txBox="1">
            <a:spLocks/>
          </p:cNvSpPr>
          <p:nvPr/>
        </p:nvSpPr>
        <p:spPr>
          <a:xfrm>
            <a:off x="428625" y="964440"/>
            <a:ext cx="3349530" cy="1011070"/>
          </a:xfrm>
          <a:prstGeom prst="rect">
            <a:avLst/>
          </a:prstGeom>
          <a:ln w="25400" cap="flat" cmpd="sng" algn="ctr">
            <a:noFill/>
            <a:prstDash val="solid"/>
          </a:ln>
          <a:effectLst>
            <a:glow rad="139700">
              <a:srgbClr val="00B0F0">
                <a:alpha val="40000"/>
              </a:srgb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>
            <a:defPPr>
              <a:defRPr lang="ru-RU"/>
            </a:defPPr>
            <a:lvl1pPr indent="0" algn="ctr">
              <a:spcBef>
                <a:spcPct val="20000"/>
              </a:spcBef>
              <a:buFont typeface="Arial" panose="020B0604020202020204" pitchFamily="34" charset="0"/>
              <a:buNone/>
              <a:tabLst>
                <a:tab pos="2955925" algn="l"/>
              </a:tabLst>
              <a:defRPr sz="1600">
                <a:solidFill>
                  <a:schemeClr val="tx1"/>
                </a:solidFill>
                <a:latin typeface="Segoe Print" panose="02000600000000000000" pitchFamily="2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/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/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/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/>
            </a:lvl5pPr>
            <a:lvl6pPr marL="25146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9pPr>
          </a:lstStyle>
          <a:p>
            <a:pPr algn="l"/>
            <a:r>
              <a:rPr lang="ru-RU" dirty="0"/>
              <a:t>в России до 80% школьников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в </a:t>
            </a:r>
            <a:r>
              <a:rPr lang="ru-RU" dirty="0"/>
              <a:t>возрасте 12—13 лет страдают компьютерной зависимостью.</a:t>
            </a:r>
          </a:p>
        </p:txBody>
      </p:sp>
      <p:pic>
        <p:nvPicPr>
          <p:cNvPr id="5122" name="Picture 2" descr="http://www.u-ngs.ru/wp-content/uploads/2013/09/image2.pn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18274" y="3330723"/>
            <a:ext cx="1938737" cy="10238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http://evgenykozionov.com/wp-content/uploads/2013/02/thick-glasses-1.jpg"/>
          <p:cNvPicPr>
            <a:picLocks noChangeAspect="1" noChangeArrowheads="1"/>
          </p:cNvPicPr>
          <p:nvPr/>
        </p:nvPicPr>
        <p:blipFill rotWithShape="1"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4106255" y="2131560"/>
            <a:ext cx="1393793" cy="7848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http://opozvonochnike.ru/wp-content/uploads/2012/12/S-%D0%BE%D0%B1%D1%80%D0%B0%D0%B7%D0%BD%D1%8B%D0%B9-%D1%81%D0%BA%D0%BE%D0%BB%D0%B8%D0%BE%D0%B7.jpg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09981" y="2044418"/>
            <a:ext cx="2441497" cy="17291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9" name="Picture 9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3898" y="3968956"/>
            <a:ext cx="5242401" cy="18722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254029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0" y="2588765"/>
            <a:ext cx="9144000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Спасибо за внимание!</a:t>
            </a:r>
            <a:endParaRPr lang="ru-RU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Print" panose="02000600000000000000" pitchFamily="2" charset="0"/>
            </a:endParaRPr>
          </a:p>
        </p:txBody>
      </p:sp>
      <p:sp>
        <p:nvSpPr>
          <p:cNvPr id="5" name="Подзаголовок 2"/>
          <p:cNvSpPr txBox="1">
            <a:spLocks/>
          </p:cNvSpPr>
          <p:nvPr/>
        </p:nvSpPr>
        <p:spPr>
          <a:xfrm>
            <a:off x="0" y="4544704"/>
            <a:ext cx="9144000" cy="58927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 b="1" dirty="0" smtClean="0">
                <a:latin typeface="Segoe Print" panose="02000600000000000000" pitchFamily="2" charset="0"/>
              </a:rPr>
              <a:t>www.ligainternet.ru</a:t>
            </a:r>
            <a:endParaRPr lang="ru-RU" sz="2000" b="1" dirty="0">
              <a:latin typeface="Segoe Print" panose="02000600000000000000" pitchFamily="2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457303" y="5914578"/>
            <a:ext cx="4572000" cy="800219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sz="1400" dirty="0">
              <a:solidFill>
                <a:srgbClr val="000000"/>
              </a:solidFill>
              <a:latin typeface="Segoe Print" panose="02000600000000000000" pitchFamily="2" charset="0"/>
            </a:endParaRPr>
          </a:p>
          <a:p>
            <a:endParaRPr lang="ru-RU" sz="1400" dirty="0">
              <a:latin typeface="Segoe Print" panose="02000600000000000000" pitchFamily="2" charset="0"/>
            </a:endParaRPr>
          </a:p>
          <a:p>
            <a:pPr algn="r"/>
            <a:r>
              <a:rPr lang="ru-RU" sz="1400" dirty="0">
                <a:latin typeface="+mj-lt"/>
              </a:rPr>
              <a:t> </a:t>
            </a:r>
            <a:r>
              <a:rPr lang="ru-RU" dirty="0">
                <a:latin typeface="+mj-lt"/>
              </a:rPr>
              <a:t>© </a:t>
            </a:r>
            <a:r>
              <a:rPr lang="ru-RU" dirty="0">
                <a:latin typeface="Segoe Print" panose="02000600000000000000" pitchFamily="2" charset="0"/>
              </a:rPr>
              <a:t>Лига безопасного интернета </a:t>
            </a:r>
          </a:p>
        </p:txBody>
      </p:sp>
    </p:spTree>
    <p:extLst>
      <p:ext uri="{BB962C8B-B14F-4D97-AF65-F5344CB8AC3E}">
        <p14:creationId xmlns:p14="http://schemas.microsoft.com/office/powerpoint/2010/main" val="2313862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7601" y="150813"/>
            <a:ext cx="7677150" cy="534987"/>
          </a:xfrm>
        </p:spPr>
        <p:txBody>
          <a:bodyPr>
            <a:normAutofit fontScale="90000"/>
          </a:bodyPr>
          <a:lstStyle/>
          <a:p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ИНСТРУМЕНТЫ ДЛЯ РАБОТЫ В  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ИНТЕРНЕТЕ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28624" y="1013349"/>
            <a:ext cx="8390103" cy="624385"/>
          </a:xfrm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ru-RU" sz="2000" dirty="0" smtClean="0">
                <a:latin typeface="Segoe Print" panose="02000600000000000000" pitchFamily="2" charset="0"/>
              </a:rPr>
              <a:t>Что такое </a:t>
            </a:r>
            <a:r>
              <a:rPr lang="ru-RU" sz="2000" dirty="0" smtClean="0">
                <a:solidFill>
                  <a:srgbClr val="FF0000"/>
                </a:solidFill>
                <a:latin typeface="Segoe Print" panose="02000600000000000000" pitchFamily="2" charset="0"/>
              </a:rPr>
              <a:t>сайт?</a:t>
            </a:r>
            <a:r>
              <a:rPr lang="en-US" sz="2000" dirty="0" smtClean="0">
                <a:solidFill>
                  <a:srgbClr val="FF0000"/>
                </a:solidFill>
                <a:latin typeface="Segoe Print" panose="02000600000000000000" pitchFamily="2" charset="0"/>
              </a:rPr>
              <a:t> </a:t>
            </a:r>
            <a:r>
              <a:rPr lang="en-US" sz="2000" dirty="0" smtClean="0">
                <a:latin typeface="Segoe Print" panose="02000600000000000000" pitchFamily="2" charset="0"/>
              </a:rPr>
              <a:t>- </a:t>
            </a:r>
            <a:r>
              <a:rPr lang="ru-RU" sz="2000" dirty="0" smtClean="0">
                <a:latin typeface="Segoe Print" panose="02000600000000000000" pitchFamily="2" charset="0"/>
              </a:rPr>
              <a:t>Какие бывают сайты? </a:t>
            </a:r>
            <a:endParaRPr lang="ru-RU" sz="2000" dirty="0">
              <a:latin typeface="Segoe Print" panose="02000600000000000000" pitchFamily="2" charset="0"/>
            </a:endParaRPr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EF08A1-478E-45B7-9C58-4DE754D746B1}" type="slidenum">
              <a:rPr lang="ru-RU" smtClean="0"/>
              <a:t>2</a:t>
            </a:fld>
            <a:endParaRPr lang="ru-RU"/>
          </a:p>
        </p:txBody>
      </p:sp>
      <p:sp>
        <p:nvSpPr>
          <p:cNvPr id="7" name="Объект 2"/>
          <p:cNvSpPr txBox="1">
            <a:spLocks/>
          </p:cNvSpPr>
          <p:nvPr/>
        </p:nvSpPr>
        <p:spPr>
          <a:xfrm>
            <a:off x="428624" y="3890370"/>
            <a:ext cx="8390104" cy="553493"/>
          </a:xfrm>
          <a:prstGeom prst="rect">
            <a:avLst/>
          </a:prstGeom>
          <a:ln w="25400" cap="flat" cmpd="sng" algn="ctr">
            <a:noFill/>
            <a:prstDash val="solid"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sz="2000" dirty="0" smtClean="0">
                <a:latin typeface="Segoe Print" panose="02000600000000000000" pitchFamily="2" charset="0"/>
              </a:rPr>
              <a:t>Инструменты</a:t>
            </a:r>
            <a:endParaRPr lang="ru-RU" sz="2000" dirty="0">
              <a:latin typeface="Segoe Print" panose="02000600000000000000" pitchFamily="2" charset="0"/>
            </a:endParaRPr>
          </a:p>
        </p:txBody>
      </p:sp>
      <p:sp>
        <p:nvSpPr>
          <p:cNvPr id="11" name="Объект 2"/>
          <p:cNvSpPr txBox="1">
            <a:spLocks/>
          </p:cNvSpPr>
          <p:nvPr/>
        </p:nvSpPr>
        <p:spPr>
          <a:xfrm>
            <a:off x="3275462" y="1865198"/>
            <a:ext cx="2347415" cy="542877"/>
          </a:xfrm>
          <a:prstGeom prst="rect">
            <a:avLst/>
          </a:prstGeom>
          <a:ln w="25400" cap="flat" cmpd="sng" algn="ctr">
            <a:noFill/>
            <a:prstDash val="solid"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ru-RU" sz="1600" dirty="0" smtClean="0">
                <a:latin typeface="Segoe Print" panose="02000600000000000000" pitchFamily="2" charset="0"/>
              </a:rPr>
              <a:t>Поисковик</a:t>
            </a:r>
            <a:endParaRPr lang="ru-RU" sz="1600" dirty="0">
              <a:latin typeface="Segoe Print" panose="02000600000000000000" pitchFamily="2" charset="0"/>
            </a:endParaRPr>
          </a:p>
        </p:txBody>
      </p:sp>
      <p:sp>
        <p:nvSpPr>
          <p:cNvPr id="12" name="Объект 2"/>
          <p:cNvSpPr txBox="1">
            <a:spLocks/>
          </p:cNvSpPr>
          <p:nvPr/>
        </p:nvSpPr>
        <p:spPr>
          <a:xfrm>
            <a:off x="3275462" y="2592321"/>
            <a:ext cx="2347416" cy="542877"/>
          </a:xfrm>
          <a:prstGeom prst="rect">
            <a:avLst/>
          </a:prstGeom>
          <a:ln w="25400" cap="flat" cmpd="sng" algn="ctr">
            <a:noFill/>
            <a:prstDash val="solid"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ru-RU" sz="1600" dirty="0" smtClean="0">
                <a:latin typeface="Segoe Print" panose="02000600000000000000" pitchFamily="2" charset="0"/>
              </a:rPr>
              <a:t>Социальная сеть</a:t>
            </a:r>
            <a:endParaRPr lang="ru-RU" sz="1600" dirty="0">
              <a:latin typeface="Segoe Print" panose="02000600000000000000" pitchFamily="2" charset="0"/>
            </a:endParaRPr>
          </a:p>
        </p:txBody>
      </p:sp>
      <p:sp>
        <p:nvSpPr>
          <p:cNvPr id="13" name="Объект 2"/>
          <p:cNvSpPr txBox="1">
            <a:spLocks/>
          </p:cNvSpPr>
          <p:nvPr/>
        </p:nvSpPr>
        <p:spPr>
          <a:xfrm>
            <a:off x="447791" y="2592321"/>
            <a:ext cx="2347416" cy="542877"/>
          </a:xfrm>
          <a:prstGeom prst="rect">
            <a:avLst/>
          </a:prstGeom>
          <a:ln w="25400" cap="flat" cmpd="sng" algn="ctr">
            <a:noFill/>
            <a:prstDash val="solid"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US" sz="1600" dirty="0" smtClean="0">
                <a:latin typeface="Segoe Print" panose="02000600000000000000" pitchFamily="2" charset="0"/>
              </a:rPr>
              <a:t>WIKI</a:t>
            </a:r>
            <a:endParaRPr lang="ru-RU" sz="1600" dirty="0">
              <a:latin typeface="Segoe Print" panose="02000600000000000000" pitchFamily="2" charset="0"/>
            </a:endParaRPr>
          </a:p>
        </p:txBody>
      </p:sp>
      <p:sp>
        <p:nvSpPr>
          <p:cNvPr id="14" name="Объект 2"/>
          <p:cNvSpPr txBox="1">
            <a:spLocks/>
          </p:cNvSpPr>
          <p:nvPr/>
        </p:nvSpPr>
        <p:spPr>
          <a:xfrm>
            <a:off x="6211878" y="1839039"/>
            <a:ext cx="2606850" cy="542877"/>
          </a:xfrm>
          <a:prstGeom prst="rect">
            <a:avLst/>
          </a:prstGeom>
          <a:ln w="25400" cap="flat" cmpd="sng" algn="ctr">
            <a:noFill/>
            <a:prstDash val="solid"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ru-RU" sz="1600" dirty="0" smtClean="0">
                <a:latin typeface="Segoe Print" panose="02000600000000000000" pitchFamily="2" charset="0"/>
              </a:rPr>
              <a:t>Почтовый сервис</a:t>
            </a:r>
            <a:endParaRPr lang="ru-RU" sz="1600" dirty="0">
              <a:latin typeface="Segoe Print" panose="02000600000000000000" pitchFamily="2" charset="0"/>
            </a:endParaRPr>
          </a:p>
        </p:txBody>
      </p:sp>
      <p:sp>
        <p:nvSpPr>
          <p:cNvPr id="15" name="Объект 2"/>
          <p:cNvSpPr txBox="1">
            <a:spLocks/>
          </p:cNvSpPr>
          <p:nvPr/>
        </p:nvSpPr>
        <p:spPr>
          <a:xfrm>
            <a:off x="6211877" y="2595357"/>
            <a:ext cx="2606851" cy="542877"/>
          </a:xfrm>
          <a:prstGeom prst="rect">
            <a:avLst/>
          </a:prstGeom>
          <a:ln w="25400" cap="flat" cmpd="sng" algn="ctr">
            <a:noFill/>
            <a:prstDash val="solid"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ru-RU" sz="1600" dirty="0" smtClean="0">
                <a:latin typeface="Segoe Print" panose="02000600000000000000" pitchFamily="2" charset="0"/>
              </a:rPr>
              <a:t>Служба сообщений</a:t>
            </a:r>
            <a:endParaRPr lang="ru-RU" sz="1600" dirty="0">
              <a:latin typeface="Segoe Print" panose="02000600000000000000" pitchFamily="2" charset="0"/>
            </a:endParaRPr>
          </a:p>
        </p:txBody>
      </p:sp>
      <p:sp>
        <p:nvSpPr>
          <p:cNvPr id="16" name="Объект 2"/>
          <p:cNvSpPr txBox="1">
            <a:spLocks/>
          </p:cNvSpPr>
          <p:nvPr/>
        </p:nvSpPr>
        <p:spPr>
          <a:xfrm>
            <a:off x="428626" y="4723644"/>
            <a:ext cx="2478346" cy="542877"/>
          </a:xfrm>
          <a:prstGeom prst="rect">
            <a:avLst/>
          </a:prstGeom>
          <a:ln w="25400" cap="flat" cmpd="sng" algn="ctr">
            <a:noFill/>
            <a:prstDash val="solid"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ru-RU" sz="1600" dirty="0" smtClean="0">
                <a:latin typeface="Segoe Print" panose="02000600000000000000" pitchFamily="2" charset="0"/>
              </a:rPr>
              <a:t>Браузер</a:t>
            </a:r>
            <a:endParaRPr lang="ru-RU" sz="1600" dirty="0">
              <a:latin typeface="Segoe Print" panose="02000600000000000000" pitchFamily="2" charset="0"/>
            </a:endParaRPr>
          </a:p>
        </p:txBody>
      </p:sp>
      <p:sp>
        <p:nvSpPr>
          <p:cNvPr id="17" name="Объект 2"/>
          <p:cNvSpPr txBox="1">
            <a:spLocks/>
          </p:cNvSpPr>
          <p:nvPr/>
        </p:nvSpPr>
        <p:spPr>
          <a:xfrm>
            <a:off x="859807" y="5462898"/>
            <a:ext cx="2047161" cy="542877"/>
          </a:xfrm>
          <a:prstGeom prst="rect">
            <a:avLst/>
          </a:prstGeom>
          <a:ln w="25400" cap="flat" cmpd="sng" algn="ctr">
            <a:noFill/>
            <a:prstDash val="solid"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ru-RU" sz="1600" dirty="0" smtClean="0">
                <a:latin typeface="Segoe Print" panose="02000600000000000000" pitchFamily="2" charset="0"/>
              </a:rPr>
              <a:t>Расширение</a:t>
            </a:r>
            <a:endParaRPr lang="ru-RU" sz="1600" dirty="0">
              <a:latin typeface="Segoe Print" panose="02000600000000000000" pitchFamily="2" charset="0"/>
            </a:endParaRPr>
          </a:p>
        </p:txBody>
      </p:sp>
      <p:sp>
        <p:nvSpPr>
          <p:cNvPr id="18" name="Объект 2"/>
          <p:cNvSpPr txBox="1">
            <a:spLocks/>
          </p:cNvSpPr>
          <p:nvPr/>
        </p:nvSpPr>
        <p:spPr>
          <a:xfrm>
            <a:off x="3275462" y="4731230"/>
            <a:ext cx="2478346" cy="542877"/>
          </a:xfrm>
          <a:prstGeom prst="rect">
            <a:avLst/>
          </a:prstGeom>
          <a:ln w="25400" cap="flat" cmpd="sng" algn="ctr">
            <a:noFill/>
            <a:prstDash val="solid"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ru-RU" sz="1600" dirty="0">
                <a:latin typeface="Segoe Print" panose="02000600000000000000" pitchFamily="2" charset="0"/>
              </a:rPr>
              <a:t>П</a:t>
            </a:r>
            <a:r>
              <a:rPr lang="ru-RU" sz="1600" dirty="0" smtClean="0">
                <a:latin typeface="Segoe Print" panose="02000600000000000000" pitchFamily="2" charset="0"/>
              </a:rPr>
              <a:t>риложение</a:t>
            </a:r>
            <a:endParaRPr lang="ru-RU" sz="1600" dirty="0">
              <a:latin typeface="Segoe Print" panose="02000600000000000000" pitchFamily="2" charset="0"/>
            </a:endParaRPr>
          </a:p>
        </p:txBody>
      </p:sp>
      <p:sp>
        <p:nvSpPr>
          <p:cNvPr id="19" name="Объект 2"/>
          <p:cNvSpPr txBox="1">
            <a:spLocks/>
          </p:cNvSpPr>
          <p:nvPr/>
        </p:nvSpPr>
        <p:spPr>
          <a:xfrm>
            <a:off x="6211877" y="4763836"/>
            <a:ext cx="2478346" cy="542877"/>
          </a:xfrm>
          <a:prstGeom prst="rect">
            <a:avLst/>
          </a:prstGeom>
          <a:ln w="25400" cap="flat" cmpd="sng" algn="ctr">
            <a:noFill/>
            <a:prstDash val="solid"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ru-RU" sz="1600" dirty="0" smtClean="0">
                <a:latin typeface="Segoe Print" panose="02000600000000000000" pitchFamily="2" charset="0"/>
              </a:rPr>
              <a:t>Почтовый	 клиент</a:t>
            </a:r>
            <a:endParaRPr lang="ru-RU" sz="1600" dirty="0">
              <a:latin typeface="Segoe Print" panose="02000600000000000000" pitchFamily="2" charset="0"/>
            </a:endParaRPr>
          </a:p>
        </p:txBody>
      </p:sp>
      <p:sp>
        <p:nvSpPr>
          <p:cNvPr id="20" name="Объект 2"/>
          <p:cNvSpPr txBox="1">
            <a:spLocks/>
          </p:cNvSpPr>
          <p:nvPr/>
        </p:nvSpPr>
        <p:spPr>
          <a:xfrm>
            <a:off x="447791" y="1839039"/>
            <a:ext cx="2347415" cy="542877"/>
          </a:xfrm>
          <a:prstGeom prst="rect">
            <a:avLst/>
          </a:prstGeom>
          <a:ln w="25400" cap="flat" cmpd="sng" algn="ctr">
            <a:noFill/>
            <a:prstDash val="solid"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ru-RU" sz="1600" dirty="0" smtClean="0">
                <a:latin typeface="Segoe Print" panose="02000600000000000000" pitchFamily="2" charset="0"/>
              </a:rPr>
              <a:t>Сайт </a:t>
            </a:r>
            <a:endParaRPr lang="ru-RU" sz="1600" dirty="0">
              <a:latin typeface="Segoe Print" panose="020006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821051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O:\Public\Уроки безопасного интернета\Уроки _посл.версия _ 15.11.2013\паспорт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52594" y="2504893"/>
            <a:ext cx="2001543" cy="19098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625" y="150813"/>
            <a:ext cx="7677150" cy="534987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ВНИМАНИЕ! ЛИЧНЫЕ ДАННЫЕ!</a:t>
            </a: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Print" panose="02000600000000000000" pitchFamily="2" charset="0"/>
            </a:endParaRPr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EF08A1-478E-45B7-9C58-4DE754D746B1}" type="slidenum">
              <a:rPr lang="ru-RU" smtClean="0"/>
              <a:t>3</a:t>
            </a:fld>
            <a:endParaRPr lang="ru-RU"/>
          </a:p>
        </p:txBody>
      </p:sp>
      <p:sp>
        <p:nvSpPr>
          <p:cNvPr id="10" name="Объект 2"/>
          <p:cNvSpPr txBox="1">
            <a:spLocks/>
          </p:cNvSpPr>
          <p:nvPr/>
        </p:nvSpPr>
        <p:spPr>
          <a:xfrm>
            <a:off x="428625" y="914799"/>
            <a:ext cx="4159796" cy="1282091"/>
          </a:xfrm>
          <a:prstGeom prst="rect">
            <a:avLst/>
          </a:prstGeom>
          <a:ln w="25400" cap="flat" cmpd="sng" algn="ctr">
            <a:noFill/>
            <a:prstDash val="solid"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defPPr>
              <a:defRPr lang="ru-RU"/>
            </a:defPPr>
            <a:lvl1pPr indent="0" algn="ctr">
              <a:spcBef>
                <a:spcPct val="20000"/>
              </a:spcBef>
              <a:buFont typeface="Arial" panose="020B0604020202020204" pitchFamily="34" charset="0"/>
              <a:buNone/>
              <a:defRPr sz="1600">
                <a:latin typeface="Segoe Print" panose="02000600000000000000" pitchFamily="2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/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/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/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/>
            </a:lvl5pPr>
            <a:lvl6pPr marL="25146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9pPr>
          </a:lstStyle>
          <a:p>
            <a:r>
              <a:rPr lang="ru-RU" dirty="0" smtClean="0"/>
              <a:t>47 миллионов пользователей заходят на сайт «</a:t>
            </a:r>
            <a:r>
              <a:rPr lang="ru-RU" dirty="0" err="1" smtClean="0"/>
              <a:t>Вконтакте</a:t>
            </a:r>
            <a:r>
              <a:rPr lang="ru-RU" dirty="0" smtClean="0"/>
              <a:t>» каждый день. Они могут увидеть информацию о тебе.</a:t>
            </a:r>
            <a:endParaRPr lang="ru-RU" dirty="0"/>
          </a:p>
        </p:txBody>
      </p:sp>
      <p:sp>
        <p:nvSpPr>
          <p:cNvPr id="11" name="Объект 2"/>
          <p:cNvSpPr txBox="1">
            <a:spLocks/>
          </p:cNvSpPr>
          <p:nvPr/>
        </p:nvSpPr>
        <p:spPr>
          <a:xfrm>
            <a:off x="4954137" y="963702"/>
            <a:ext cx="3985227" cy="592143"/>
          </a:xfrm>
          <a:prstGeom prst="rect">
            <a:avLst/>
          </a:prstGeom>
          <a:ln w="25400" cap="flat" cmpd="sng" algn="ctr">
            <a:noFill/>
            <a:prstDash val="solid"/>
          </a:ln>
          <a:effectLst>
            <a:glow rad="139700">
              <a:srgbClr val="00B050">
                <a:alpha val="40000"/>
              </a:srgb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7800" indent="-177800">
              <a:tabLst>
                <a:tab pos="2955925" algn="l"/>
              </a:tabLst>
            </a:pPr>
            <a:r>
              <a:rPr lang="ru-RU" sz="1400" dirty="0" smtClean="0">
                <a:solidFill>
                  <a:schemeClr val="tx1"/>
                </a:solidFill>
                <a:latin typeface="Segoe Print" panose="02000600000000000000" pitchFamily="2" charset="0"/>
              </a:rPr>
              <a:t>Проверь и настрой приватность</a:t>
            </a:r>
            <a:endParaRPr lang="ru-RU" sz="1400" dirty="0">
              <a:solidFill>
                <a:schemeClr val="tx1"/>
              </a:solidFill>
              <a:latin typeface="Segoe Print" panose="02000600000000000000" pitchFamily="2" charset="0"/>
            </a:endParaRPr>
          </a:p>
        </p:txBody>
      </p:sp>
      <p:pic>
        <p:nvPicPr>
          <p:cNvPr id="14" name="Picture 2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4954136" y="1759230"/>
            <a:ext cx="3985227" cy="1585210"/>
          </a:xfrm>
          <a:prstGeom prst="rect">
            <a:avLst/>
          </a:prstGeom>
          <a:ln w="25400" cap="flat" cmpd="sng" algn="ctr">
            <a:noFill/>
            <a:prstDash val="solid"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Скругленный прямоугольник 14"/>
          <p:cNvSpPr/>
          <p:nvPr/>
        </p:nvSpPr>
        <p:spPr>
          <a:xfrm>
            <a:off x="5117515" y="1788920"/>
            <a:ext cx="3821847" cy="981569"/>
          </a:xfrm>
          <a:prstGeom prst="roundRect">
            <a:avLst/>
          </a:prstGeom>
          <a:noFill/>
          <a:ln w="25400" cap="flat" cmpd="sng" algn="ctr">
            <a:solidFill>
              <a:srgbClr val="FF0000"/>
            </a:solidFill>
            <a:prstDash val="solid"/>
          </a:ln>
          <a:effectLst>
            <a:glow rad="1397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pPr algn="ctr">
              <a:spcBef>
                <a:spcPct val="20000"/>
              </a:spcBef>
              <a:buFont typeface="Arial" panose="020B0604020202020204" pitchFamily="34" charset="0"/>
              <a:buNone/>
            </a:pPr>
            <a:endParaRPr lang="ru-RU" sz="1400" b="1" u="sng">
              <a:solidFill>
                <a:srgbClr val="FF0000"/>
              </a:solidFill>
              <a:latin typeface="Segoe Print" panose="02000600000000000000" pitchFamily="2" charset="0"/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5117514" y="2922889"/>
            <a:ext cx="3821847" cy="311625"/>
          </a:xfrm>
          <a:prstGeom prst="roundRect">
            <a:avLst/>
          </a:prstGeom>
          <a:noFill/>
          <a:ln w="25400" cap="flat" cmpd="sng" algn="ctr">
            <a:solidFill>
              <a:srgbClr val="00B050"/>
            </a:solidFill>
            <a:prstDash val="solid"/>
          </a:ln>
          <a:effectLst>
            <a:glow rad="139700">
              <a:srgbClr val="00B050">
                <a:alpha val="40000"/>
              </a:srgbClr>
            </a:glo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 fontScale="92500" lnSpcReduction="10000"/>
          </a:bodyPr>
          <a:lstStyle/>
          <a:p>
            <a:pPr algn="ctr">
              <a:spcBef>
                <a:spcPct val="20000"/>
              </a:spcBef>
              <a:buFont typeface="Arial" panose="020B0604020202020204" pitchFamily="34" charset="0"/>
              <a:buNone/>
            </a:pPr>
            <a:endParaRPr lang="ru-RU" sz="1400" b="1" u="sng">
              <a:solidFill>
                <a:srgbClr val="FF0000"/>
              </a:solidFill>
              <a:latin typeface="Segoe Print" panose="02000600000000000000" pitchFamily="2" charset="0"/>
            </a:endParaRPr>
          </a:p>
        </p:txBody>
      </p:sp>
      <p:sp>
        <p:nvSpPr>
          <p:cNvPr id="19" name="Объект 2"/>
          <p:cNvSpPr txBox="1">
            <a:spLocks/>
          </p:cNvSpPr>
          <p:nvPr/>
        </p:nvSpPr>
        <p:spPr>
          <a:xfrm>
            <a:off x="428625" y="2551834"/>
            <a:ext cx="2418747" cy="1406707"/>
          </a:xfrm>
          <a:prstGeom prst="rect">
            <a:avLst/>
          </a:prstGeom>
          <a:ln w="25400" cap="flat" cmpd="sng" algn="ctr">
            <a:noFill/>
            <a:prstDash val="solid"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defPPr>
              <a:defRPr lang="ru-RU"/>
            </a:defPPr>
            <a:lvl1pPr indent="0" algn="ctr">
              <a:spcBef>
                <a:spcPct val="20000"/>
              </a:spcBef>
              <a:buFont typeface="Arial" panose="020B0604020202020204" pitchFamily="34" charset="0"/>
              <a:buNone/>
              <a:defRPr sz="1600">
                <a:latin typeface="Segoe Print" panose="02000600000000000000" pitchFamily="2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/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/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/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/>
            </a:lvl5pPr>
            <a:lvl6pPr marL="25146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9pPr>
          </a:lstStyle>
          <a:p>
            <a:r>
              <a:rPr lang="ru-RU" dirty="0" smtClean="0"/>
              <a:t>Все, что попало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ru-RU" dirty="0" smtClean="0"/>
              <a:t>в интернет, остается там навсегда.</a:t>
            </a:r>
            <a:endParaRPr lang="ru-RU" dirty="0"/>
          </a:p>
        </p:txBody>
      </p:sp>
      <p:sp>
        <p:nvSpPr>
          <p:cNvPr id="23" name="Объект 2"/>
          <p:cNvSpPr txBox="1">
            <a:spLocks/>
          </p:cNvSpPr>
          <p:nvPr/>
        </p:nvSpPr>
        <p:spPr>
          <a:xfrm>
            <a:off x="5296395" y="3589497"/>
            <a:ext cx="3642969" cy="2824951"/>
          </a:xfrm>
          <a:prstGeom prst="rect">
            <a:avLst/>
          </a:prstGeom>
          <a:ln w="25400" cap="flat" cmpd="sng" algn="ctr">
            <a:noFill/>
            <a:prstDash val="solid"/>
          </a:ln>
          <a:effectLst>
            <a:glow rad="139700">
              <a:srgbClr val="00B050">
                <a:alpha val="40000"/>
              </a:srgb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7800" indent="-177800">
              <a:tabLst>
                <a:tab pos="2955925" algn="l"/>
              </a:tabLst>
            </a:pPr>
            <a:r>
              <a:rPr lang="ru-RU" sz="1400" dirty="0">
                <a:solidFill>
                  <a:schemeClr val="tx1"/>
                </a:solidFill>
                <a:latin typeface="Segoe Print" panose="02000600000000000000" pitchFamily="2" charset="0"/>
              </a:rPr>
              <a:t>Используйте ник (псевдоним) или неполное ФИО</a:t>
            </a:r>
          </a:p>
          <a:p>
            <a:pPr marL="177800" indent="-177800">
              <a:tabLst>
                <a:tab pos="2955925" algn="l"/>
              </a:tabLst>
            </a:pPr>
            <a:r>
              <a:rPr lang="ru-RU" sz="1400" dirty="0" smtClean="0">
                <a:solidFill>
                  <a:schemeClr val="tx1"/>
                </a:solidFill>
                <a:latin typeface="Segoe Print" panose="02000600000000000000" pitchFamily="2" charset="0"/>
              </a:rPr>
              <a:t>Подумай, прежде чем указать:</a:t>
            </a:r>
            <a:endParaRPr lang="ru-RU" sz="1400" dirty="0">
              <a:solidFill>
                <a:schemeClr val="tx1"/>
              </a:solidFill>
              <a:latin typeface="Segoe Print" panose="02000600000000000000" pitchFamily="2" charset="0"/>
            </a:endParaRPr>
          </a:p>
          <a:p>
            <a:pPr marL="627063" indent="-177800">
              <a:tabLst>
                <a:tab pos="2955925" algn="l"/>
              </a:tabLst>
            </a:pPr>
            <a:r>
              <a:rPr lang="ru-RU" sz="1400" dirty="0">
                <a:solidFill>
                  <a:schemeClr val="tx1"/>
                </a:solidFill>
                <a:latin typeface="Segoe Print" panose="02000600000000000000" pitchFamily="2" charset="0"/>
              </a:rPr>
              <a:t>Мобильный телефон</a:t>
            </a:r>
          </a:p>
          <a:p>
            <a:pPr marL="627063" indent="-177800">
              <a:tabLst>
                <a:tab pos="2955925" algn="l"/>
              </a:tabLst>
            </a:pPr>
            <a:r>
              <a:rPr lang="ru-RU" sz="1400" dirty="0">
                <a:solidFill>
                  <a:schemeClr val="tx1"/>
                </a:solidFill>
                <a:latin typeface="Segoe Print" panose="02000600000000000000" pitchFamily="2" charset="0"/>
              </a:rPr>
              <a:t>Возраст</a:t>
            </a:r>
          </a:p>
          <a:p>
            <a:pPr marL="627063" indent="-177800">
              <a:tabLst>
                <a:tab pos="2955925" algn="l"/>
              </a:tabLst>
            </a:pPr>
            <a:r>
              <a:rPr lang="ru-RU" sz="1400" dirty="0">
                <a:solidFill>
                  <a:schemeClr val="tx1"/>
                </a:solidFill>
                <a:latin typeface="Segoe Print" panose="02000600000000000000" pitchFamily="2" charset="0"/>
              </a:rPr>
              <a:t>Адрес</a:t>
            </a:r>
          </a:p>
          <a:p>
            <a:pPr marL="627063" indent="-177800">
              <a:tabLst>
                <a:tab pos="2955925" algn="l"/>
              </a:tabLst>
            </a:pPr>
            <a:r>
              <a:rPr lang="ru-RU" sz="1400" dirty="0">
                <a:solidFill>
                  <a:schemeClr val="tx1"/>
                </a:solidFill>
                <a:latin typeface="Segoe Print" panose="02000600000000000000" pitchFamily="2" charset="0"/>
              </a:rPr>
              <a:t>Последние покупки</a:t>
            </a:r>
          </a:p>
          <a:p>
            <a:pPr marL="627063" indent="-177800">
              <a:tabLst>
                <a:tab pos="2955925" algn="l"/>
              </a:tabLst>
            </a:pPr>
            <a:r>
              <a:rPr lang="ru-RU" sz="1400" dirty="0">
                <a:solidFill>
                  <a:schemeClr val="tx1"/>
                </a:solidFill>
                <a:latin typeface="Segoe Print" panose="02000600000000000000" pitchFamily="2" charset="0"/>
              </a:rPr>
              <a:t>Электронную почту</a:t>
            </a:r>
          </a:p>
          <a:p>
            <a:pPr marL="627063" indent="-177800">
              <a:tabLst>
                <a:tab pos="2955925" algn="l"/>
              </a:tabLst>
            </a:pPr>
            <a:r>
              <a:rPr lang="ru-RU" sz="1400" dirty="0">
                <a:solidFill>
                  <a:schemeClr val="tx1"/>
                </a:solidFill>
                <a:latin typeface="Segoe Print" panose="02000600000000000000" pitchFamily="2" charset="0"/>
              </a:rPr>
              <a:t>Другие важные </a:t>
            </a:r>
            <a:r>
              <a:rPr lang="ru-RU" sz="1400" dirty="0" smtClean="0">
                <a:solidFill>
                  <a:schemeClr val="tx1"/>
                </a:solidFill>
                <a:latin typeface="Segoe Print" panose="02000600000000000000" pitchFamily="2" charset="0"/>
              </a:rPr>
              <a:t>данные</a:t>
            </a:r>
          </a:p>
          <a:p>
            <a:pPr marL="0" indent="0">
              <a:buNone/>
              <a:tabLst>
                <a:tab pos="2955925" algn="l"/>
              </a:tabLst>
            </a:pPr>
            <a:r>
              <a:rPr lang="ru-RU" sz="1400" dirty="0" smtClean="0">
                <a:solidFill>
                  <a:schemeClr val="tx1"/>
                </a:solidFill>
                <a:latin typeface="Segoe Print" panose="02000600000000000000" pitchFamily="2" charset="0"/>
              </a:rPr>
              <a:t>Их часто собирают хулиганы и преступники</a:t>
            </a:r>
            <a:endParaRPr lang="ru-RU" sz="1400" dirty="0">
              <a:solidFill>
                <a:schemeClr val="tx1"/>
              </a:solidFill>
              <a:latin typeface="Segoe Print" panose="02000600000000000000" pitchFamily="2" charset="0"/>
            </a:endParaRPr>
          </a:p>
        </p:txBody>
      </p:sp>
      <p:pic>
        <p:nvPicPr>
          <p:cNvPr id="26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621" y="5451594"/>
            <a:ext cx="4409593" cy="1183405"/>
          </a:xfrm>
          <a:prstGeom prst="rect">
            <a:avLst/>
          </a:prstGeom>
          <a:ln w="25400" cap="flat" cmpd="sng" algn="ctr">
            <a:noFill/>
            <a:prstDash val="solid"/>
          </a:ln>
          <a:effectLst>
            <a:glow rad="139700">
              <a:srgbClr val="FF0000">
                <a:alpha val="40000"/>
              </a:srgb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428624" y="4149890"/>
            <a:ext cx="2887185" cy="1073909"/>
          </a:xfrm>
          <a:prstGeom prst="rect">
            <a:avLst/>
          </a:prstGeom>
          <a:ln w="25400" cap="flat" cmpd="sng" algn="ctr">
            <a:noFill/>
            <a:prstDash val="solid"/>
          </a:ln>
          <a:effectLst>
            <a:glow rad="139700">
              <a:srgbClr val="FF0000">
                <a:alpha val="40000"/>
              </a:srgb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88269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625" y="150813"/>
            <a:ext cx="7677150" cy="534987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АНОНИМНОСТЬ В ИНТЕРНЕТЕ</a:t>
            </a: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Print" panose="02000600000000000000" pitchFamily="2" charset="0"/>
            </a:endParaRPr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6553199" y="6356354"/>
            <a:ext cx="2249605" cy="365125"/>
          </a:xfrm>
        </p:spPr>
        <p:txBody>
          <a:bodyPr/>
          <a:lstStyle/>
          <a:p>
            <a:fld id="{E5EF08A1-478E-45B7-9C58-4DE754D746B1}" type="slidenum">
              <a:rPr lang="ru-RU" smtClean="0"/>
              <a:t>4</a:t>
            </a:fld>
            <a:endParaRPr lang="ru-RU" dirty="0"/>
          </a:p>
        </p:txBody>
      </p:sp>
      <p:sp>
        <p:nvSpPr>
          <p:cNvPr id="10" name="Объект 2"/>
          <p:cNvSpPr txBox="1">
            <a:spLocks/>
          </p:cNvSpPr>
          <p:nvPr/>
        </p:nvSpPr>
        <p:spPr>
          <a:xfrm>
            <a:off x="4099872" y="839507"/>
            <a:ext cx="4702933" cy="1578709"/>
          </a:xfrm>
          <a:prstGeom prst="rect">
            <a:avLst/>
          </a:prstGeom>
          <a:ln w="25400" cap="flat" cmpd="sng" algn="ctr">
            <a:noFill/>
            <a:prstDash val="solid"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defPPr>
              <a:defRPr lang="ru-RU"/>
            </a:defPPr>
            <a:lvl1pPr indent="0" algn="ctr">
              <a:spcBef>
                <a:spcPct val="20000"/>
              </a:spcBef>
              <a:buFont typeface="Arial" panose="020B0604020202020204" pitchFamily="34" charset="0"/>
              <a:buNone/>
              <a:defRPr sz="1600">
                <a:latin typeface="Segoe Print" panose="02000600000000000000" pitchFamily="2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/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/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/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/>
            </a:lvl5pPr>
            <a:lvl6pPr marL="25146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9pPr>
          </a:lstStyle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ru-RU" dirty="0" smtClean="0"/>
              <a:t>Анонимность в интернете – миф.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ru-RU" dirty="0" smtClean="0"/>
              <a:t>Полиция легко определяет автора специальными методами.</a:t>
            </a:r>
            <a:endParaRPr lang="ru-RU" dirty="0"/>
          </a:p>
        </p:txBody>
      </p:sp>
      <p:sp>
        <p:nvSpPr>
          <p:cNvPr id="11" name="Объект 2"/>
          <p:cNvSpPr txBox="1">
            <a:spLocks/>
          </p:cNvSpPr>
          <p:nvPr/>
        </p:nvSpPr>
        <p:spPr>
          <a:xfrm>
            <a:off x="406422" y="5898477"/>
            <a:ext cx="1953135" cy="614149"/>
          </a:xfrm>
          <a:prstGeom prst="rect">
            <a:avLst/>
          </a:prstGeom>
          <a:ln w="25400" cap="flat" cmpd="sng" algn="ctr">
            <a:noFill/>
            <a:prstDash val="solid"/>
          </a:ln>
          <a:effectLst>
            <a:glow rad="139700">
              <a:srgbClr val="00B050">
                <a:alpha val="40000"/>
              </a:srgb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  <a:tabLst>
                <a:tab pos="2955925" algn="l"/>
              </a:tabLst>
            </a:pPr>
            <a:r>
              <a:rPr lang="ru-RU" sz="1600" dirty="0" smtClean="0">
                <a:solidFill>
                  <a:schemeClr val="tx1"/>
                </a:solidFill>
                <a:latin typeface="Segoe Print" panose="02000600000000000000" pitchFamily="2" charset="0"/>
              </a:rPr>
              <a:t>Знакомый </a:t>
            </a:r>
            <a:endParaRPr lang="ru-RU" sz="1600" dirty="0">
              <a:solidFill>
                <a:schemeClr val="tx1"/>
              </a:solidFill>
              <a:latin typeface="Segoe Print" panose="02000600000000000000" pitchFamily="2" charset="0"/>
            </a:endParaRPr>
          </a:p>
        </p:txBody>
      </p:sp>
      <p:sp>
        <p:nvSpPr>
          <p:cNvPr id="19" name="Объект 2"/>
          <p:cNvSpPr txBox="1">
            <a:spLocks/>
          </p:cNvSpPr>
          <p:nvPr/>
        </p:nvSpPr>
        <p:spPr>
          <a:xfrm>
            <a:off x="433827" y="4735772"/>
            <a:ext cx="3878866" cy="982639"/>
          </a:xfrm>
          <a:prstGeom prst="rect">
            <a:avLst/>
          </a:prstGeom>
          <a:ln w="25400" cap="flat" cmpd="sng" algn="ctr">
            <a:noFill/>
            <a:prstDash val="solid"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defPPr>
              <a:defRPr lang="ru-RU"/>
            </a:defPPr>
            <a:lvl1pPr indent="0" algn="ctr">
              <a:spcBef>
                <a:spcPct val="20000"/>
              </a:spcBef>
              <a:buFont typeface="Arial" panose="020B0604020202020204" pitchFamily="34" charset="0"/>
              <a:buNone/>
              <a:defRPr sz="1600">
                <a:latin typeface="Segoe Print" panose="02000600000000000000" pitchFamily="2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/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/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/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/>
            </a:lvl5pPr>
            <a:lvl6pPr marL="25146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9pPr>
          </a:lstStyle>
          <a:p>
            <a:pPr algn="l"/>
            <a:r>
              <a:rPr lang="ru-RU" dirty="0" smtClean="0"/>
              <a:t>Задумайся, с кем ты общаешься </a:t>
            </a:r>
            <a:br>
              <a:rPr lang="ru-RU" dirty="0" smtClean="0"/>
            </a:br>
            <a:r>
              <a:rPr lang="ru-RU" dirty="0" smtClean="0"/>
              <a:t>в сети, кто скрывается за </a:t>
            </a:r>
            <a:r>
              <a:rPr lang="ru-RU" dirty="0" err="1" smtClean="0"/>
              <a:t>ником</a:t>
            </a:r>
            <a:r>
              <a:rPr lang="ru-RU" dirty="0" smtClean="0"/>
              <a:t> и почему.</a:t>
            </a:r>
            <a:endParaRPr lang="ru-RU" dirty="0"/>
          </a:p>
        </p:txBody>
      </p:sp>
      <p:pic>
        <p:nvPicPr>
          <p:cNvPr id="12" name="Picture 4" descr="C:\Users\Stanislav.Skusov\Desktop\2013-10-14_173853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"/>
          <a:stretch/>
        </p:blipFill>
        <p:spPr bwMode="auto">
          <a:xfrm>
            <a:off x="428624" y="839507"/>
            <a:ext cx="3379101" cy="1578709"/>
          </a:xfrm>
          <a:prstGeom prst="rect">
            <a:avLst/>
          </a:prstGeom>
          <a:ln w="25400" cap="flat" cmpd="sng" algn="ctr">
            <a:noFill/>
            <a:prstDash val="solid"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p:pic>
        <p:nvPicPr>
          <p:cNvPr id="13" name="Picture 2" descr="C:\Users\Stanislav.Skusov\Desktop\2013-10-15_162240.jpg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18174" y="1193894"/>
            <a:ext cx="1580369" cy="4349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2" descr="C:\Users\Stanislav.Skusov\Desktop\2013-10-14_172546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406423" y="2622387"/>
            <a:ext cx="3906270" cy="1805971"/>
          </a:xfrm>
          <a:prstGeom prst="rect">
            <a:avLst/>
          </a:prstGeom>
          <a:ln w="25400" cap="flat" cmpd="sng" algn="ctr">
            <a:noFill/>
            <a:prstDash val="solid"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p:sp>
        <p:nvSpPr>
          <p:cNvPr id="21" name="Стрелка влево 20"/>
          <p:cNvSpPr/>
          <p:nvPr/>
        </p:nvSpPr>
        <p:spPr>
          <a:xfrm>
            <a:off x="4516354" y="2597108"/>
            <a:ext cx="4245511" cy="1844897"/>
          </a:xfrm>
          <a:prstGeom prst="leftArrow">
            <a:avLst>
              <a:gd name="adj1" fmla="val 99448"/>
              <a:gd name="adj2" fmla="val 19689"/>
            </a:avLst>
          </a:prstGeom>
          <a:ln w="25400" cap="flat" cmpd="sng" algn="ctr">
            <a:noFill/>
            <a:prstDash val="solid"/>
          </a:ln>
          <a:effectLst>
            <a:glow rad="139700">
              <a:srgbClr val="00B050">
                <a:alpha val="40000"/>
              </a:srgb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/>
          <a:p>
            <a:pPr marL="177800" indent="-177800">
              <a:spcBef>
                <a:spcPct val="20000"/>
              </a:spcBef>
              <a:buFont typeface="Arial" panose="020B0604020202020204" pitchFamily="34" charset="0"/>
              <a:buChar char="•"/>
              <a:tabLst>
                <a:tab pos="2955925" algn="l"/>
              </a:tabLst>
            </a:pPr>
            <a:endParaRPr lang="ru-RU" sz="1400">
              <a:solidFill>
                <a:schemeClr val="tx1"/>
              </a:solidFill>
              <a:latin typeface="Segoe Print" panose="02000600000000000000" pitchFamily="2" charset="0"/>
            </a:endParaRPr>
          </a:p>
        </p:txBody>
      </p:sp>
      <p:pic>
        <p:nvPicPr>
          <p:cNvPr id="22" name="Picture 3" descr="C:\Users\Stanislav.Skusov\Desktop\2013-10-14_172642.jpg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5048285" y="2747234"/>
            <a:ext cx="3618044" cy="947552"/>
          </a:xfrm>
          <a:prstGeom prst="rect">
            <a:avLst/>
          </a:prstGeom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p:sp>
        <p:nvSpPr>
          <p:cNvPr id="18" name="Подзаголовок 2"/>
          <p:cNvSpPr txBox="1">
            <a:spLocks/>
          </p:cNvSpPr>
          <p:nvPr/>
        </p:nvSpPr>
        <p:spPr>
          <a:xfrm>
            <a:off x="4950302" y="3785629"/>
            <a:ext cx="3716027" cy="598634"/>
          </a:xfrm>
          <a:prstGeom prst="rect">
            <a:avLst/>
          </a:prstGeom>
          <a:solidFill>
            <a:srgbClr val="FFFFFF">
              <a:alpha val="52157"/>
            </a:srgbClr>
          </a:solidFill>
          <a:ln>
            <a:solidFill>
              <a:schemeClr val="bg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400" dirty="0">
                <a:latin typeface="Segoe Print" panose="02000600000000000000" pitchFamily="2" charset="0"/>
              </a:rPr>
              <a:t>Официальные</a:t>
            </a:r>
            <a:r>
              <a:rPr lang="ru-RU" sz="1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ru-RU" sz="1400" dirty="0">
                <a:latin typeface="Segoe Print" panose="02000600000000000000" pitchFamily="2" charset="0"/>
              </a:rPr>
              <a:t>аккаунты знаменитостей  всегда проходят  процедуру </a:t>
            </a:r>
            <a:r>
              <a:rPr lang="ru-RU" sz="1400" dirty="0" smtClean="0">
                <a:latin typeface="Segoe Print" panose="02000600000000000000" pitchFamily="2" charset="0"/>
              </a:rPr>
              <a:t>верификации. </a:t>
            </a:r>
            <a:endParaRPr lang="ru-RU" sz="1400" dirty="0">
              <a:latin typeface="Segoe Print" panose="02000600000000000000" pitchFamily="2" charset="0"/>
            </a:endParaRPr>
          </a:p>
        </p:txBody>
      </p:sp>
      <p:sp>
        <p:nvSpPr>
          <p:cNvPr id="25" name="Объект 2"/>
          <p:cNvSpPr txBox="1">
            <a:spLocks/>
          </p:cNvSpPr>
          <p:nvPr/>
        </p:nvSpPr>
        <p:spPr>
          <a:xfrm>
            <a:off x="2592469" y="5898477"/>
            <a:ext cx="1720224" cy="614149"/>
          </a:xfrm>
          <a:prstGeom prst="rect">
            <a:avLst/>
          </a:prstGeom>
          <a:ln w="25400" cap="flat" cmpd="sng" algn="ctr">
            <a:noFill/>
            <a:prstDash val="solid"/>
          </a:ln>
          <a:effectLst>
            <a:glow rad="139700">
              <a:srgbClr val="FF0000">
                <a:alpha val="40000"/>
              </a:srgbClr>
            </a:glow>
          </a:effectLst>
          <a:ex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defPPr>
              <a:defRPr lang="ru-RU"/>
            </a:defPPr>
            <a:lvl1pPr indent="0" algn="ctr">
              <a:spcBef>
                <a:spcPct val="20000"/>
              </a:spcBef>
              <a:buFont typeface="Arial" panose="020B0604020202020204" pitchFamily="34" charset="0"/>
              <a:buNone/>
              <a:defRPr sz="1400" b="1" u="sng">
                <a:solidFill>
                  <a:srgbClr val="FF0000"/>
                </a:solidFill>
                <a:latin typeface="Segoe Print" panose="02000600000000000000" pitchFamily="2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/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/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/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/>
            </a:lvl5pPr>
            <a:lvl6pPr marL="25146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9pPr>
          </a:lstStyle>
          <a:p>
            <a:r>
              <a:rPr lang="ru-RU" sz="1600" u="none" dirty="0" smtClean="0"/>
              <a:t>Чужой</a:t>
            </a:r>
            <a:endParaRPr lang="ru-RU" sz="1600" u="none" dirty="0"/>
          </a:p>
        </p:txBody>
      </p:sp>
      <p:sp>
        <p:nvSpPr>
          <p:cNvPr id="26" name="Объект 2"/>
          <p:cNvSpPr txBox="1">
            <a:spLocks/>
          </p:cNvSpPr>
          <p:nvPr/>
        </p:nvSpPr>
        <p:spPr>
          <a:xfrm>
            <a:off x="4516353" y="4735772"/>
            <a:ext cx="3863372" cy="1776854"/>
          </a:xfrm>
          <a:prstGeom prst="rect">
            <a:avLst/>
          </a:prstGeom>
          <a:ln w="25400" cap="flat" cmpd="sng" algn="ctr">
            <a:noFill/>
            <a:prstDash val="solid"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 lnSpcReduction="10000"/>
          </a:bodyPr>
          <a:lstStyle>
            <a:defPPr>
              <a:defRPr lang="ru-RU"/>
            </a:defPPr>
            <a:lvl1pPr indent="0" algn="ctr">
              <a:spcBef>
                <a:spcPct val="20000"/>
              </a:spcBef>
              <a:buFont typeface="Arial" panose="020B0604020202020204" pitchFamily="34" charset="0"/>
              <a:buNone/>
              <a:defRPr sz="1600">
                <a:latin typeface="Segoe Print" panose="02000600000000000000" pitchFamily="2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/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/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/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/>
            </a:lvl5pPr>
            <a:lvl6pPr marL="25146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9pPr>
          </a:lstStyle>
          <a:p>
            <a:pPr algn="l"/>
            <a:r>
              <a:rPr lang="ru-RU" sz="1400" u="sng" dirty="0" err="1" smtClean="0"/>
              <a:t>Вконтакте</a:t>
            </a:r>
            <a:r>
              <a:rPr lang="ru-RU" sz="1400" u="sng" dirty="0" smtClean="0"/>
              <a:t> зарегистрировано: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ru-RU" sz="1400" dirty="0" smtClean="0"/>
              <a:t>Владимир Путин 5 387 человек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ru-RU" sz="1400" dirty="0" smtClean="0"/>
              <a:t>Колобок 1187 человек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ru-RU" sz="1400" dirty="0" err="1" smtClean="0"/>
              <a:t>Бетмен</a:t>
            </a:r>
            <a:r>
              <a:rPr lang="ru-RU" sz="1400" dirty="0" smtClean="0"/>
              <a:t> 909 человек 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ru-RU" sz="1400" dirty="0" smtClean="0"/>
              <a:t>Ботаник 190 человек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ru-RU" sz="1400" dirty="0" smtClean="0"/>
              <a:t>Барби 2016 человек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ru-RU" sz="1400" dirty="0" smtClean="0"/>
              <a:t>Королева красоты 11 человек</a:t>
            </a:r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15474193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625" y="150813"/>
            <a:ext cx="7677150" cy="534987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ТВОЙ «ЦИФРОВОЙ ПОРТРЕТ»</a:t>
            </a: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Print" panose="02000600000000000000" pitchFamily="2" charset="0"/>
            </a:endParaRPr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EF08A1-478E-45B7-9C58-4DE754D746B1}" type="slidenum">
              <a:rPr lang="ru-RU" smtClean="0"/>
              <a:t>5</a:t>
            </a:fld>
            <a:endParaRPr lang="ru-RU"/>
          </a:p>
        </p:txBody>
      </p:sp>
      <p:sp>
        <p:nvSpPr>
          <p:cNvPr id="10" name="Объект 2"/>
          <p:cNvSpPr txBox="1">
            <a:spLocks/>
          </p:cNvSpPr>
          <p:nvPr/>
        </p:nvSpPr>
        <p:spPr>
          <a:xfrm>
            <a:off x="428625" y="6005015"/>
            <a:ext cx="7760032" cy="532263"/>
          </a:xfrm>
          <a:prstGeom prst="rect">
            <a:avLst/>
          </a:prstGeom>
          <a:ln w="25400" cap="flat" cmpd="sng" algn="ctr">
            <a:noFill/>
            <a:prstDash val="solid"/>
          </a:ln>
          <a:effectLst>
            <a:glow rad="139700">
              <a:srgbClr val="00B050">
                <a:alpha val="40000"/>
              </a:srgb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>
            <a:defPPr>
              <a:defRPr lang="ru-RU"/>
            </a:defPPr>
            <a:lvl1pPr indent="0">
              <a:spcBef>
                <a:spcPct val="20000"/>
              </a:spcBef>
              <a:buFont typeface="Arial" panose="020B0604020202020204" pitchFamily="34" charset="0"/>
              <a:buNone/>
              <a:tabLst>
                <a:tab pos="2955925" algn="l"/>
              </a:tabLst>
              <a:defRPr sz="1400">
                <a:solidFill>
                  <a:schemeClr val="tx1"/>
                </a:solidFill>
                <a:latin typeface="Segoe Print" panose="02000600000000000000" pitchFamily="2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/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/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/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/>
            </a:lvl5pPr>
            <a:lvl6pPr marL="25146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9pPr>
          </a:lstStyle>
          <a:p>
            <a:r>
              <a:rPr lang="ru-RU" sz="1600" b="1" dirty="0" smtClean="0"/>
              <a:t>Действуй сегодня так</a:t>
            </a:r>
            <a:r>
              <a:rPr lang="ru-RU" sz="1600" b="1" dirty="0"/>
              <a:t>, чтобы завтра не было </a:t>
            </a:r>
            <a:r>
              <a:rPr lang="ru-RU" sz="1600" b="1" dirty="0" smtClean="0"/>
              <a:t>стыдно!</a:t>
            </a:r>
            <a:endParaRPr lang="ru-RU" sz="1600" b="1" dirty="0"/>
          </a:p>
        </p:txBody>
      </p:sp>
      <p:sp>
        <p:nvSpPr>
          <p:cNvPr id="11" name="Объект 2"/>
          <p:cNvSpPr txBox="1">
            <a:spLocks/>
          </p:cNvSpPr>
          <p:nvPr/>
        </p:nvSpPr>
        <p:spPr>
          <a:xfrm>
            <a:off x="428627" y="2055567"/>
            <a:ext cx="2178096" cy="455621"/>
          </a:xfrm>
          <a:prstGeom prst="rect">
            <a:avLst/>
          </a:prstGeom>
          <a:ln w="25400" cap="flat" cmpd="sng" algn="ctr">
            <a:noFill/>
            <a:prstDash val="solid"/>
          </a:ln>
          <a:effectLst>
            <a:glow rad="139700">
              <a:srgbClr val="00B050">
                <a:alpha val="40000"/>
              </a:srgb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  <a:tabLst>
                <a:tab pos="2955925" algn="l"/>
              </a:tabLst>
            </a:pPr>
            <a:r>
              <a:rPr lang="ru-RU" sz="1600" dirty="0" smtClean="0">
                <a:solidFill>
                  <a:schemeClr val="tx1"/>
                </a:solidFill>
                <a:latin typeface="Segoe Print" panose="02000600000000000000" pitchFamily="2" charset="0"/>
              </a:rPr>
              <a:t>Фотографии</a:t>
            </a:r>
            <a:endParaRPr lang="ru-RU" sz="1600" dirty="0">
              <a:solidFill>
                <a:schemeClr val="tx1"/>
              </a:solidFill>
              <a:latin typeface="Segoe Print" panose="02000600000000000000" pitchFamily="2" charset="0"/>
            </a:endParaRPr>
          </a:p>
        </p:txBody>
      </p:sp>
      <p:sp>
        <p:nvSpPr>
          <p:cNvPr id="19" name="Объект 2"/>
          <p:cNvSpPr txBox="1">
            <a:spLocks/>
          </p:cNvSpPr>
          <p:nvPr/>
        </p:nvSpPr>
        <p:spPr>
          <a:xfrm>
            <a:off x="428624" y="916326"/>
            <a:ext cx="4159795" cy="876471"/>
          </a:xfrm>
          <a:prstGeom prst="rect">
            <a:avLst/>
          </a:prstGeom>
          <a:ln w="25400" cap="flat" cmpd="sng" algn="ctr">
            <a:noFill/>
            <a:prstDash val="solid"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defPPr>
              <a:defRPr lang="ru-RU"/>
            </a:defPPr>
            <a:lvl1pPr indent="0" algn="ctr">
              <a:spcBef>
                <a:spcPct val="20000"/>
              </a:spcBef>
              <a:buFont typeface="Arial" panose="020B0604020202020204" pitchFamily="34" charset="0"/>
              <a:buNone/>
              <a:defRPr sz="1600">
                <a:latin typeface="Segoe Print" panose="02000600000000000000" pitchFamily="2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/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/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/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/>
            </a:lvl5pPr>
            <a:lvl6pPr marL="25146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9pPr>
          </a:lstStyle>
          <a:p>
            <a:r>
              <a:rPr lang="ru-RU" dirty="0" smtClean="0"/>
              <a:t>Все, что попало в интернет, остается там навсегда.</a:t>
            </a:r>
            <a:endParaRPr lang="ru-RU" dirty="0"/>
          </a:p>
        </p:txBody>
      </p:sp>
      <p:sp>
        <p:nvSpPr>
          <p:cNvPr id="12" name="Объект 2"/>
          <p:cNvSpPr txBox="1">
            <a:spLocks/>
          </p:cNvSpPr>
          <p:nvPr/>
        </p:nvSpPr>
        <p:spPr>
          <a:xfrm>
            <a:off x="4839126" y="906879"/>
            <a:ext cx="4159795" cy="876471"/>
          </a:xfrm>
          <a:prstGeom prst="rect">
            <a:avLst/>
          </a:prstGeom>
          <a:ln w="25400" cap="flat" cmpd="sng" algn="ctr">
            <a:noFill/>
            <a:prstDash val="solid"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defPPr>
              <a:defRPr lang="ru-RU"/>
            </a:defPPr>
            <a:lvl1pPr indent="0" algn="ctr">
              <a:spcBef>
                <a:spcPct val="20000"/>
              </a:spcBef>
              <a:buFont typeface="Arial" panose="020B0604020202020204" pitchFamily="34" charset="0"/>
              <a:buNone/>
              <a:defRPr sz="1600">
                <a:latin typeface="Segoe Print" panose="02000600000000000000" pitchFamily="2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/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/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/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/>
            </a:lvl5pPr>
            <a:lvl6pPr marL="25146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9pPr>
          </a:lstStyle>
          <a:p>
            <a:r>
              <a:rPr lang="ru-RU" dirty="0" smtClean="0"/>
              <a:t>Фотографии, которые ты выложил вчера, смогут увидеть послезавтра и позже</a:t>
            </a:r>
            <a:endParaRPr lang="ru-RU" dirty="0"/>
          </a:p>
        </p:txBody>
      </p:sp>
      <p:sp>
        <p:nvSpPr>
          <p:cNvPr id="13" name="Объект 2"/>
          <p:cNvSpPr txBox="1">
            <a:spLocks/>
          </p:cNvSpPr>
          <p:nvPr/>
        </p:nvSpPr>
        <p:spPr>
          <a:xfrm>
            <a:off x="6728346" y="2077617"/>
            <a:ext cx="2193565" cy="455621"/>
          </a:xfrm>
          <a:prstGeom prst="rect">
            <a:avLst/>
          </a:prstGeom>
          <a:ln w="25400" cap="flat" cmpd="sng" algn="ctr">
            <a:noFill/>
            <a:prstDash val="solid"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defPPr>
              <a:defRPr lang="ru-RU"/>
            </a:defPPr>
            <a:lvl1pPr indent="0" algn="ctr">
              <a:spcBef>
                <a:spcPct val="20000"/>
              </a:spcBef>
              <a:buFont typeface="Arial" panose="020B0604020202020204" pitchFamily="34" charset="0"/>
              <a:buNone/>
              <a:defRPr sz="1600">
                <a:latin typeface="Segoe Print" panose="02000600000000000000" pitchFamily="2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/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/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/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/>
            </a:lvl5pPr>
            <a:lvl6pPr marL="25146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9pPr>
          </a:lstStyle>
          <a:p>
            <a:r>
              <a:rPr lang="ru-RU" dirty="0" smtClean="0"/>
              <a:t>Одноклассники</a:t>
            </a:r>
            <a:endParaRPr lang="ru-RU" dirty="0"/>
          </a:p>
        </p:txBody>
      </p:sp>
      <p:sp>
        <p:nvSpPr>
          <p:cNvPr id="16" name="Объект 2"/>
          <p:cNvSpPr txBox="1">
            <a:spLocks/>
          </p:cNvSpPr>
          <p:nvPr/>
        </p:nvSpPr>
        <p:spPr>
          <a:xfrm>
            <a:off x="6728346" y="2747052"/>
            <a:ext cx="2186924" cy="455621"/>
          </a:xfrm>
          <a:prstGeom prst="rect">
            <a:avLst/>
          </a:prstGeom>
          <a:ln w="25400" cap="flat" cmpd="sng" algn="ctr">
            <a:noFill/>
            <a:prstDash val="solid"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defPPr>
              <a:defRPr lang="ru-RU"/>
            </a:defPPr>
            <a:lvl1pPr indent="0" algn="ctr">
              <a:spcBef>
                <a:spcPct val="20000"/>
              </a:spcBef>
              <a:buFont typeface="Arial" panose="020B0604020202020204" pitchFamily="34" charset="0"/>
              <a:buNone/>
              <a:defRPr sz="1600">
                <a:latin typeface="Segoe Print" panose="02000600000000000000" pitchFamily="2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/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/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/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/>
            </a:lvl5pPr>
            <a:lvl6pPr marL="25146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9pPr>
          </a:lstStyle>
          <a:p>
            <a:r>
              <a:rPr lang="ru-RU" dirty="0" smtClean="0"/>
              <a:t>Родители</a:t>
            </a:r>
            <a:endParaRPr lang="ru-RU" dirty="0"/>
          </a:p>
        </p:txBody>
      </p:sp>
      <p:sp>
        <p:nvSpPr>
          <p:cNvPr id="18" name="Объект 2"/>
          <p:cNvSpPr txBox="1">
            <a:spLocks/>
          </p:cNvSpPr>
          <p:nvPr/>
        </p:nvSpPr>
        <p:spPr>
          <a:xfrm>
            <a:off x="6728346" y="3368721"/>
            <a:ext cx="2196561" cy="455621"/>
          </a:xfrm>
          <a:prstGeom prst="rect">
            <a:avLst/>
          </a:prstGeom>
          <a:ln w="25400" cap="flat" cmpd="sng" algn="ctr">
            <a:noFill/>
            <a:prstDash val="solid"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defPPr>
              <a:defRPr lang="ru-RU"/>
            </a:defPPr>
            <a:lvl1pPr indent="0" algn="ctr">
              <a:spcBef>
                <a:spcPct val="20000"/>
              </a:spcBef>
              <a:buFont typeface="Arial" panose="020B0604020202020204" pitchFamily="34" charset="0"/>
              <a:buNone/>
              <a:defRPr sz="1600">
                <a:latin typeface="Segoe Print" panose="02000600000000000000" pitchFamily="2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/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/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/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/>
            </a:lvl5pPr>
            <a:lvl6pPr marL="25146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9pPr>
          </a:lstStyle>
          <a:p>
            <a:r>
              <a:rPr lang="ru-RU" dirty="0" smtClean="0"/>
              <a:t>Соседи</a:t>
            </a:r>
            <a:endParaRPr lang="ru-RU" dirty="0"/>
          </a:p>
        </p:txBody>
      </p:sp>
      <p:sp>
        <p:nvSpPr>
          <p:cNvPr id="20" name="Объект 2"/>
          <p:cNvSpPr txBox="1">
            <a:spLocks/>
          </p:cNvSpPr>
          <p:nvPr/>
        </p:nvSpPr>
        <p:spPr>
          <a:xfrm>
            <a:off x="6728346" y="3987231"/>
            <a:ext cx="2193566" cy="455621"/>
          </a:xfrm>
          <a:prstGeom prst="rect">
            <a:avLst/>
          </a:prstGeom>
          <a:ln w="25400" cap="flat" cmpd="sng" algn="ctr">
            <a:noFill/>
            <a:prstDash val="solid"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defPPr>
              <a:defRPr lang="ru-RU"/>
            </a:defPPr>
            <a:lvl1pPr indent="0" algn="ctr">
              <a:spcBef>
                <a:spcPct val="20000"/>
              </a:spcBef>
              <a:buFont typeface="Arial" panose="020B0604020202020204" pitchFamily="34" charset="0"/>
              <a:buNone/>
              <a:defRPr sz="1600">
                <a:latin typeface="Segoe Print" panose="02000600000000000000" pitchFamily="2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/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/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/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/>
            </a:lvl5pPr>
            <a:lvl6pPr marL="25146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9pPr>
          </a:lstStyle>
          <a:p>
            <a:r>
              <a:rPr lang="ru-RU" dirty="0" smtClean="0"/>
              <a:t>Учителя</a:t>
            </a:r>
            <a:endParaRPr lang="ru-RU" dirty="0"/>
          </a:p>
        </p:txBody>
      </p:sp>
      <p:sp>
        <p:nvSpPr>
          <p:cNvPr id="22" name="Объект 2"/>
          <p:cNvSpPr txBox="1">
            <a:spLocks/>
          </p:cNvSpPr>
          <p:nvPr/>
        </p:nvSpPr>
        <p:spPr>
          <a:xfrm>
            <a:off x="428625" y="2725001"/>
            <a:ext cx="2178096" cy="455622"/>
          </a:xfrm>
          <a:prstGeom prst="rect">
            <a:avLst/>
          </a:prstGeom>
          <a:ln w="25400" cap="flat" cmpd="sng" algn="ctr">
            <a:noFill/>
            <a:prstDash val="solid"/>
          </a:ln>
          <a:effectLst>
            <a:glow rad="139700">
              <a:srgbClr val="00B050">
                <a:alpha val="40000"/>
              </a:srgb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  <a:tabLst>
                <a:tab pos="2955925" algn="l"/>
              </a:tabLst>
            </a:pPr>
            <a:r>
              <a:rPr lang="ru-RU" sz="1600" dirty="0" smtClean="0">
                <a:solidFill>
                  <a:schemeClr val="tx1"/>
                </a:solidFill>
                <a:latin typeface="Segoe Print" panose="02000600000000000000" pitchFamily="2" charset="0"/>
              </a:rPr>
              <a:t>Комментарии</a:t>
            </a:r>
            <a:endParaRPr lang="ru-RU" sz="1600" dirty="0">
              <a:solidFill>
                <a:schemeClr val="tx1"/>
              </a:solidFill>
              <a:latin typeface="Segoe Print" panose="02000600000000000000" pitchFamily="2" charset="0"/>
            </a:endParaRPr>
          </a:p>
        </p:txBody>
      </p:sp>
      <p:sp>
        <p:nvSpPr>
          <p:cNvPr id="25" name="Объект 2"/>
          <p:cNvSpPr txBox="1">
            <a:spLocks/>
          </p:cNvSpPr>
          <p:nvPr/>
        </p:nvSpPr>
        <p:spPr>
          <a:xfrm>
            <a:off x="428624" y="3346670"/>
            <a:ext cx="2178097" cy="455621"/>
          </a:xfrm>
          <a:prstGeom prst="rect">
            <a:avLst/>
          </a:prstGeom>
          <a:ln w="25400" cap="flat" cmpd="sng" algn="ctr">
            <a:noFill/>
            <a:prstDash val="solid"/>
          </a:ln>
          <a:effectLst>
            <a:glow rad="139700">
              <a:srgbClr val="00B050">
                <a:alpha val="40000"/>
              </a:srgb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  <a:tabLst>
                <a:tab pos="2955925" algn="l"/>
              </a:tabLst>
            </a:pPr>
            <a:r>
              <a:rPr lang="ru-RU" sz="1600" dirty="0" smtClean="0">
                <a:solidFill>
                  <a:schemeClr val="tx1"/>
                </a:solidFill>
                <a:latin typeface="Segoe Print" panose="02000600000000000000" pitchFamily="2" charset="0"/>
              </a:rPr>
              <a:t>Личные контакты</a:t>
            </a:r>
            <a:endParaRPr lang="ru-RU" sz="1600" dirty="0">
              <a:solidFill>
                <a:schemeClr val="tx1"/>
              </a:solidFill>
              <a:latin typeface="Segoe Print" panose="02000600000000000000" pitchFamily="2" charset="0"/>
            </a:endParaRPr>
          </a:p>
        </p:txBody>
      </p:sp>
      <p:sp>
        <p:nvSpPr>
          <p:cNvPr id="26" name="Объект 2"/>
          <p:cNvSpPr txBox="1">
            <a:spLocks/>
          </p:cNvSpPr>
          <p:nvPr/>
        </p:nvSpPr>
        <p:spPr>
          <a:xfrm>
            <a:off x="6728346" y="4618505"/>
            <a:ext cx="2186923" cy="455621"/>
          </a:xfrm>
          <a:prstGeom prst="rect">
            <a:avLst/>
          </a:prstGeom>
          <a:ln w="25400" cap="flat" cmpd="sng" algn="ctr">
            <a:noFill/>
            <a:prstDash val="solid"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 fontScale="85000" lnSpcReduction="10000"/>
          </a:bodyPr>
          <a:lstStyle>
            <a:defPPr>
              <a:defRPr lang="ru-RU"/>
            </a:defPPr>
            <a:lvl1pPr indent="0" algn="ctr">
              <a:spcBef>
                <a:spcPct val="20000"/>
              </a:spcBef>
              <a:buFont typeface="Arial" panose="020B0604020202020204" pitchFamily="34" charset="0"/>
              <a:buNone/>
              <a:defRPr sz="1600">
                <a:latin typeface="Segoe Print" panose="02000600000000000000" pitchFamily="2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/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/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/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/>
            </a:lvl5pPr>
            <a:lvl6pPr marL="25146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9pPr>
          </a:lstStyle>
          <a:p>
            <a:r>
              <a:rPr lang="ru-RU" dirty="0" smtClean="0"/>
              <a:t>Преподаватели ВУЗа</a:t>
            </a:r>
            <a:endParaRPr lang="ru-RU" dirty="0"/>
          </a:p>
        </p:txBody>
      </p:sp>
      <p:sp>
        <p:nvSpPr>
          <p:cNvPr id="27" name="Объект 2"/>
          <p:cNvSpPr txBox="1">
            <a:spLocks/>
          </p:cNvSpPr>
          <p:nvPr/>
        </p:nvSpPr>
        <p:spPr>
          <a:xfrm>
            <a:off x="6728346" y="5240174"/>
            <a:ext cx="2186922" cy="455621"/>
          </a:xfrm>
          <a:prstGeom prst="rect">
            <a:avLst/>
          </a:prstGeom>
          <a:ln w="25400" cap="flat" cmpd="sng" algn="ctr">
            <a:noFill/>
            <a:prstDash val="solid"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defPPr>
              <a:defRPr lang="ru-RU"/>
            </a:defPPr>
            <a:lvl1pPr indent="0" algn="ctr">
              <a:spcBef>
                <a:spcPct val="20000"/>
              </a:spcBef>
              <a:buFont typeface="Arial" panose="020B0604020202020204" pitchFamily="34" charset="0"/>
              <a:buNone/>
              <a:defRPr sz="1600">
                <a:latin typeface="Segoe Print" panose="02000600000000000000" pitchFamily="2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/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/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/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/>
            </a:lvl5pPr>
            <a:lvl6pPr marL="25146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9pPr>
          </a:lstStyle>
          <a:p>
            <a:r>
              <a:rPr lang="ru-RU" dirty="0" smtClean="0"/>
              <a:t>Твои дети</a:t>
            </a:r>
            <a:endParaRPr lang="ru-RU" dirty="0"/>
          </a:p>
        </p:txBody>
      </p:sp>
      <p:sp>
        <p:nvSpPr>
          <p:cNvPr id="28" name="Объект 2"/>
          <p:cNvSpPr txBox="1">
            <a:spLocks/>
          </p:cNvSpPr>
          <p:nvPr/>
        </p:nvSpPr>
        <p:spPr>
          <a:xfrm>
            <a:off x="428625" y="3965181"/>
            <a:ext cx="2178097" cy="455621"/>
          </a:xfrm>
          <a:prstGeom prst="rect">
            <a:avLst/>
          </a:prstGeom>
          <a:ln w="25400" cap="flat" cmpd="sng" algn="ctr">
            <a:noFill/>
            <a:prstDash val="solid"/>
          </a:ln>
          <a:effectLst>
            <a:glow rad="139700">
              <a:srgbClr val="00B050">
                <a:alpha val="40000"/>
              </a:srgb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  <a:tabLst>
                <a:tab pos="2955925" algn="l"/>
              </a:tabLst>
            </a:pPr>
            <a:r>
              <a:rPr lang="ru-RU" sz="1600" dirty="0" smtClean="0">
                <a:solidFill>
                  <a:schemeClr val="tx1"/>
                </a:solidFill>
                <a:latin typeface="Segoe Print" panose="02000600000000000000" pitchFamily="2" charset="0"/>
              </a:rPr>
              <a:t>Семья и родственники</a:t>
            </a:r>
            <a:endParaRPr lang="ru-RU" sz="1600" dirty="0">
              <a:solidFill>
                <a:schemeClr val="tx1"/>
              </a:solidFill>
              <a:latin typeface="Segoe Print" panose="02000600000000000000" pitchFamily="2" charset="0"/>
            </a:endParaRPr>
          </a:p>
        </p:txBody>
      </p:sp>
      <p:sp>
        <p:nvSpPr>
          <p:cNvPr id="29" name="Объект 2"/>
          <p:cNvSpPr txBox="1">
            <a:spLocks/>
          </p:cNvSpPr>
          <p:nvPr/>
        </p:nvSpPr>
        <p:spPr>
          <a:xfrm>
            <a:off x="428625" y="4607262"/>
            <a:ext cx="2178097" cy="455621"/>
          </a:xfrm>
          <a:prstGeom prst="rect">
            <a:avLst/>
          </a:prstGeom>
          <a:ln w="25400" cap="flat" cmpd="sng" algn="ctr">
            <a:noFill/>
            <a:prstDash val="solid"/>
          </a:ln>
          <a:effectLst>
            <a:glow rad="139700">
              <a:srgbClr val="00B050">
                <a:alpha val="40000"/>
              </a:srgb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  <a:tabLst>
                <a:tab pos="2955925" algn="l"/>
              </a:tabLst>
            </a:pPr>
            <a:r>
              <a:rPr lang="ru-RU" sz="1600" dirty="0" smtClean="0">
                <a:solidFill>
                  <a:schemeClr val="tx1"/>
                </a:solidFill>
                <a:latin typeface="Segoe Print" panose="02000600000000000000" pitchFamily="2" charset="0"/>
              </a:rPr>
              <a:t>Дом и покупки</a:t>
            </a:r>
            <a:endParaRPr lang="ru-RU" sz="1600" dirty="0">
              <a:solidFill>
                <a:schemeClr val="tx1"/>
              </a:solidFill>
              <a:latin typeface="Segoe Print" panose="02000600000000000000" pitchFamily="2" charset="0"/>
            </a:endParaRPr>
          </a:p>
        </p:txBody>
      </p:sp>
      <p:sp>
        <p:nvSpPr>
          <p:cNvPr id="30" name="Объект 2"/>
          <p:cNvSpPr txBox="1">
            <a:spLocks/>
          </p:cNvSpPr>
          <p:nvPr/>
        </p:nvSpPr>
        <p:spPr>
          <a:xfrm>
            <a:off x="453841" y="5231771"/>
            <a:ext cx="2152882" cy="455621"/>
          </a:xfrm>
          <a:prstGeom prst="rect">
            <a:avLst/>
          </a:prstGeom>
          <a:ln w="25400" cap="flat" cmpd="sng" algn="ctr">
            <a:noFill/>
            <a:prstDash val="solid"/>
          </a:ln>
          <a:effectLst>
            <a:glow rad="139700">
              <a:srgbClr val="00B050">
                <a:alpha val="40000"/>
              </a:srgb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  <a:tabLst>
                <a:tab pos="2955925" algn="l"/>
              </a:tabLst>
            </a:pPr>
            <a:r>
              <a:rPr lang="ru-RU" sz="1600" dirty="0" smtClean="0">
                <a:solidFill>
                  <a:schemeClr val="tx1"/>
                </a:solidFill>
                <a:latin typeface="Segoe Print" panose="02000600000000000000" pitchFamily="2" charset="0"/>
              </a:rPr>
              <a:t>Школа и отпуск</a:t>
            </a:r>
            <a:endParaRPr lang="ru-RU" sz="1600" dirty="0">
              <a:solidFill>
                <a:schemeClr val="tx1"/>
              </a:solidFill>
              <a:latin typeface="Segoe Print" panose="02000600000000000000" pitchFamily="2" charset="0"/>
            </a:endParaRPr>
          </a:p>
        </p:txBody>
      </p:sp>
      <p:pic>
        <p:nvPicPr>
          <p:cNvPr id="32" name="Picture 2" descr="D:\00_USER_C\Desktop\Фейки\Отметилась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3944890" y="4607262"/>
            <a:ext cx="2251123" cy="1177161"/>
          </a:xfrm>
          <a:prstGeom prst="rect">
            <a:avLst/>
          </a:prstGeom>
          <a:ln w="25400" cap="flat" cmpd="sng" algn="ctr">
            <a:noFill/>
            <a:prstDash val="solid"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6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5715"/>
          <a:stretch/>
        </p:blipFill>
        <p:spPr bwMode="auto">
          <a:xfrm>
            <a:off x="2879678" y="2861061"/>
            <a:ext cx="3126576" cy="586806"/>
          </a:xfrm>
          <a:prstGeom prst="rect">
            <a:avLst/>
          </a:prstGeom>
          <a:ln w="25400" cap="flat" cmpd="sng" algn="ctr">
            <a:noFill/>
            <a:prstDash val="solid"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" name="Picture 7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978"/>
          <a:stretch/>
        </p:blipFill>
        <p:spPr bwMode="auto">
          <a:xfrm>
            <a:off x="3584763" y="3346670"/>
            <a:ext cx="2971375" cy="561975"/>
          </a:xfrm>
          <a:prstGeom prst="rect">
            <a:avLst/>
          </a:prstGeom>
          <a:ln w="25400" cap="flat" cmpd="sng" algn="ctr">
            <a:noFill/>
            <a:prstDash val="solid"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" name="Picture 8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9678" y="3959655"/>
            <a:ext cx="2844302" cy="757390"/>
          </a:xfrm>
          <a:prstGeom prst="rect">
            <a:avLst/>
          </a:prstGeom>
          <a:ln w="25400" cap="flat" cmpd="sng" algn="ctr">
            <a:noFill/>
            <a:prstDash val="solid"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" name="Группа 3"/>
          <p:cNvGrpSpPr/>
          <p:nvPr/>
        </p:nvGrpSpPr>
        <p:grpSpPr>
          <a:xfrm>
            <a:off x="4102457" y="1933157"/>
            <a:ext cx="2330851" cy="1088969"/>
            <a:chOff x="4102457" y="1933157"/>
            <a:chExt cx="2330851" cy="1088969"/>
          </a:xfrm>
        </p:grpSpPr>
        <p:pic>
          <p:nvPicPr>
            <p:cNvPr id="23" name="Picture 4" descr="C:\Users\Stanislav.Skusov\Desktop\2013-10-14_173853.jpg"/>
            <p:cNvPicPr>
              <a:picLocks noChangeAspect="1" noChangeArrowheads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2"/>
            <a:stretch/>
          </p:blipFill>
          <p:spPr bwMode="auto">
            <a:xfrm>
              <a:off x="4102457" y="1933157"/>
              <a:ext cx="2330851" cy="1088969"/>
            </a:xfrm>
            <a:prstGeom prst="rect">
              <a:avLst/>
            </a:prstGeom>
            <a:ln w="25400" cap="flat" cmpd="sng" algn="ctr">
              <a:noFill/>
              <a:prstDash val="solid"/>
            </a:ln>
            <a:effectLst>
              <a:glow rad="139700">
                <a:schemeClr val="accent1">
                  <a:satMod val="175000"/>
                  <a:alpha val="40000"/>
                </a:schemeClr>
              </a:glow>
            </a:effectLst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</p:pic>
        <p:pic>
          <p:nvPicPr>
            <p:cNvPr id="37" name="Picture 2" descr="C:\Users\Stanislav.Skusov\Desktop\2013-10-15_162240.jpg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artisticBlur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67882" y="2260157"/>
              <a:ext cx="1055084" cy="43496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5" name="Скругленный прямоугольник 4"/>
          <p:cNvSpPr/>
          <p:nvPr/>
        </p:nvSpPr>
        <p:spPr>
          <a:xfrm>
            <a:off x="2879679" y="2055567"/>
            <a:ext cx="3676460" cy="3640228"/>
          </a:xfrm>
          <a:prstGeom prst="roundRect">
            <a:avLst/>
          </a:prstGeom>
          <a:noFill/>
          <a:ln w="76200" cmpd="thickThin">
            <a:solidFill>
              <a:schemeClr val="accent2">
                <a:lumMod val="75000"/>
              </a:schemeClr>
            </a:solidFill>
          </a:ln>
          <a:effectLst>
            <a:glow rad="1397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effectLst>
                <a:glow rad="228600">
                  <a:schemeClr val="accent6">
                    <a:satMod val="175000"/>
                    <a:alpha val="40000"/>
                  </a:schemeClr>
                </a:glo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7495866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919" y="150813"/>
            <a:ext cx="7592992" cy="534987"/>
          </a:xfrm>
        </p:spPr>
        <p:txBody>
          <a:bodyPr>
            <a:normAutofit fontScale="90000"/>
          </a:bodyPr>
          <a:lstStyle/>
          <a:p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 «ГИПОТЕТИЧЕСКИЙ ЦИФРОВОЙ ПОРТРЕТ»</a:t>
            </a: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Print" panose="02000600000000000000" pitchFamily="2" charset="0"/>
            </a:endParaRPr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EF08A1-478E-45B7-9C58-4DE754D746B1}" type="slidenum">
              <a:rPr lang="ru-RU" smtClean="0"/>
              <a:t>6</a:t>
            </a:fld>
            <a:endParaRPr lang="ru-RU"/>
          </a:p>
        </p:txBody>
      </p:sp>
      <p:sp>
        <p:nvSpPr>
          <p:cNvPr id="10" name="Объект 2"/>
          <p:cNvSpPr txBox="1">
            <a:spLocks/>
          </p:cNvSpPr>
          <p:nvPr/>
        </p:nvSpPr>
        <p:spPr>
          <a:xfrm>
            <a:off x="428625" y="6107372"/>
            <a:ext cx="7760032" cy="532263"/>
          </a:xfrm>
          <a:prstGeom prst="rect">
            <a:avLst/>
          </a:prstGeom>
          <a:ln w="25400" cap="flat" cmpd="sng" algn="ctr">
            <a:noFill/>
            <a:prstDash val="solid"/>
          </a:ln>
          <a:effectLst>
            <a:glow rad="139700">
              <a:srgbClr val="00B050">
                <a:alpha val="40000"/>
              </a:srgb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>
            <a:defPPr>
              <a:defRPr lang="ru-RU"/>
            </a:defPPr>
            <a:lvl1pPr indent="0">
              <a:spcBef>
                <a:spcPct val="20000"/>
              </a:spcBef>
              <a:buFont typeface="Arial" panose="020B0604020202020204" pitchFamily="34" charset="0"/>
              <a:buNone/>
              <a:tabLst>
                <a:tab pos="2955925" algn="l"/>
              </a:tabLst>
              <a:defRPr sz="1400">
                <a:solidFill>
                  <a:schemeClr val="tx1"/>
                </a:solidFill>
                <a:latin typeface="Segoe Print" panose="02000600000000000000" pitchFamily="2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/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/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/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/>
            </a:lvl5pPr>
            <a:lvl6pPr marL="25146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9pPr>
          </a:lstStyle>
          <a:p>
            <a:r>
              <a:rPr lang="ru-RU" sz="1600" b="1" dirty="0" smtClean="0"/>
              <a:t>«Мистер Аноним» из Лондона – учится в 33 школе в Москве? </a:t>
            </a:r>
            <a:endParaRPr lang="ru-RU" sz="1600" b="1" dirty="0"/>
          </a:p>
        </p:txBody>
      </p:sp>
      <p:pic>
        <p:nvPicPr>
          <p:cNvPr id="33" name="Picture 6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5715"/>
          <a:stretch/>
        </p:blipFill>
        <p:spPr bwMode="auto">
          <a:xfrm>
            <a:off x="3493827" y="5104302"/>
            <a:ext cx="3126576" cy="586806"/>
          </a:xfrm>
          <a:prstGeom prst="rect">
            <a:avLst/>
          </a:prstGeom>
          <a:ln w="25400" cap="flat" cmpd="sng" algn="ctr">
            <a:noFill/>
            <a:prstDash val="solid"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" name="Picture 7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978"/>
          <a:stretch/>
        </p:blipFill>
        <p:spPr bwMode="auto">
          <a:xfrm>
            <a:off x="470263" y="5410120"/>
            <a:ext cx="2971375" cy="561975"/>
          </a:xfrm>
          <a:prstGeom prst="rect">
            <a:avLst/>
          </a:prstGeom>
          <a:ln w="25400" cap="flat" cmpd="sng" algn="ctr">
            <a:noFill/>
            <a:prstDash val="solid"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 descr="O:\Public\Уроки безопасного интернета\Уроки _посл.версия _ 15.11.2013\аноним 1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263" y="830307"/>
            <a:ext cx="5616633" cy="4214722"/>
          </a:xfrm>
          <a:prstGeom prst="rect">
            <a:avLst/>
          </a:prstGeom>
          <a:ln w="25400" cap="flat" cmpd="sng" algn="ctr">
            <a:noFill/>
            <a:prstDash val="solid"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O:\Public\Уроки безопасного интернета\Уроки _посл.версия _ 15.11.2013\аноним 2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8191" y="3426510"/>
            <a:ext cx="2353755" cy="2070363"/>
          </a:xfrm>
          <a:prstGeom prst="rect">
            <a:avLst/>
          </a:prstGeom>
          <a:ln w="25400" cap="flat" cmpd="sng" algn="ctr">
            <a:noFill/>
            <a:prstDash val="solid"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5" descr="O:\Public\Уроки безопасного интернета\Уроки _посл.версия _ 15.11.2013\аноним 3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5778" y="1240553"/>
            <a:ext cx="3477845" cy="4414628"/>
          </a:xfrm>
          <a:prstGeom prst="rect">
            <a:avLst/>
          </a:prstGeom>
          <a:ln w="25400" cap="flat" cmpd="sng" algn="ctr">
            <a:noFill/>
            <a:prstDash val="solid"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6" name="Скругленный прямоугольник 35"/>
          <p:cNvSpPr/>
          <p:nvPr/>
        </p:nvSpPr>
        <p:spPr>
          <a:xfrm>
            <a:off x="2963641" y="1240553"/>
            <a:ext cx="1610436" cy="438497"/>
          </a:xfrm>
          <a:prstGeom prst="roundRect">
            <a:avLst/>
          </a:prstGeom>
          <a:noFill/>
          <a:ln w="25400" cap="flat" cmpd="sng" algn="ctr">
            <a:solidFill>
              <a:srgbClr val="FF0000"/>
            </a:solidFill>
            <a:prstDash val="solid"/>
          </a:ln>
          <a:effectLst>
            <a:glow rad="1397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pPr algn="ctr">
              <a:spcBef>
                <a:spcPct val="20000"/>
              </a:spcBef>
              <a:buFont typeface="Arial" panose="020B0604020202020204" pitchFamily="34" charset="0"/>
              <a:buNone/>
            </a:pPr>
            <a:endParaRPr lang="ru-RU" sz="1400" b="1" u="sng">
              <a:solidFill>
                <a:srgbClr val="FF0000"/>
              </a:solidFill>
              <a:latin typeface="Segoe Print" panose="02000600000000000000" pitchFamily="2" charset="0"/>
            </a:endParaRPr>
          </a:p>
        </p:txBody>
      </p:sp>
      <p:sp>
        <p:nvSpPr>
          <p:cNvPr id="38" name="Скругленный прямоугольник 37"/>
          <p:cNvSpPr/>
          <p:nvPr/>
        </p:nvSpPr>
        <p:spPr>
          <a:xfrm>
            <a:off x="1335506" y="5045029"/>
            <a:ext cx="1610436" cy="438497"/>
          </a:xfrm>
          <a:prstGeom prst="roundRect">
            <a:avLst/>
          </a:prstGeom>
          <a:noFill/>
          <a:ln w="25400" cap="flat" cmpd="sng" algn="ctr">
            <a:solidFill>
              <a:srgbClr val="FF0000"/>
            </a:solidFill>
            <a:prstDash val="solid"/>
          </a:ln>
          <a:effectLst>
            <a:glow rad="1397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pPr algn="ctr">
              <a:spcBef>
                <a:spcPct val="20000"/>
              </a:spcBef>
              <a:buFont typeface="Arial" panose="020B0604020202020204" pitchFamily="34" charset="0"/>
              <a:buNone/>
            </a:pPr>
            <a:endParaRPr lang="ru-RU" sz="1400" b="1" u="sng">
              <a:solidFill>
                <a:srgbClr val="FF0000"/>
              </a:solidFill>
              <a:latin typeface="Segoe Print" panose="02000600000000000000" pitchFamily="2" charset="0"/>
            </a:endParaRPr>
          </a:p>
        </p:txBody>
      </p:sp>
      <p:sp>
        <p:nvSpPr>
          <p:cNvPr id="39" name="Скругленный прямоугольник 38"/>
          <p:cNvSpPr/>
          <p:nvPr/>
        </p:nvSpPr>
        <p:spPr>
          <a:xfrm>
            <a:off x="5562260" y="1459801"/>
            <a:ext cx="2462623" cy="438497"/>
          </a:xfrm>
          <a:prstGeom prst="roundRect">
            <a:avLst/>
          </a:prstGeom>
          <a:noFill/>
          <a:ln w="25400" cap="flat" cmpd="sng" algn="ctr">
            <a:solidFill>
              <a:srgbClr val="FF0000"/>
            </a:solidFill>
            <a:prstDash val="solid"/>
          </a:ln>
          <a:effectLst>
            <a:glow rad="1397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pPr algn="ctr">
              <a:spcBef>
                <a:spcPct val="20000"/>
              </a:spcBef>
              <a:buFont typeface="Arial" panose="020B0604020202020204" pitchFamily="34" charset="0"/>
              <a:buNone/>
            </a:pPr>
            <a:endParaRPr lang="ru-RU" sz="1400" b="1" u="sng">
              <a:solidFill>
                <a:srgbClr val="FF0000"/>
              </a:solidFill>
              <a:latin typeface="Segoe Print" panose="02000600000000000000" pitchFamily="2" charset="0"/>
            </a:endParaRPr>
          </a:p>
        </p:txBody>
      </p:sp>
      <p:sp>
        <p:nvSpPr>
          <p:cNvPr id="40" name="Скругленный прямоугольник 39"/>
          <p:cNvSpPr/>
          <p:nvPr/>
        </p:nvSpPr>
        <p:spPr>
          <a:xfrm>
            <a:off x="5967640" y="5178456"/>
            <a:ext cx="2462623" cy="438497"/>
          </a:xfrm>
          <a:prstGeom prst="roundRect">
            <a:avLst/>
          </a:prstGeom>
          <a:noFill/>
          <a:ln w="25400" cap="flat" cmpd="sng" algn="ctr">
            <a:solidFill>
              <a:srgbClr val="FF0000"/>
            </a:solidFill>
            <a:prstDash val="solid"/>
          </a:ln>
          <a:effectLst>
            <a:glow rad="1397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pPr algn="ctr">
              <a:spcBef>
                <a:spcPct val="20000"/>
              </a:spcBef>
              <a:buFont typeface="Arial" panose="020B0604020202020204" pitchFamily="34" charset="0"/>
              <a:buNone/>
            </a:pPr>
            <a:endParaRPr lang="ru-RU" sz="1400" b="1" u="sng">
              <a:solidFill>
                <a:srgbClr val="FF0000"/>
              </a:solidFill>
              <a:latin typeface="Segoe Print" panose="020006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988847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625" y="150813"/>
            <a:ext cx="7677150" cy="534987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СЕТЕВОЙ ЭТИКЕТ</a:t>
            </a: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Print" panose="02000600000000000000" pitchFamily="2" charset="0"/>
            </a:endParaRPr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EF08A1-478E-45B7-9C58-4DE754D746B1}" type="slidenum">
              <a:rPr lang="ru-RU" smtClean="0"/>
              <a:t>7</a:t>
            </a:fld>
            <a:endParaRPr lang="ru-RU"/>
          </a:p>
        </p:txBody>
      </p:sp>
      <p:sp>
        <p:nvSpPr>
          <p:cNvPr id="19" name="Объект 2"/>
          <p:cNvSpPr txBox="1">
            <a:spLocks/>
          </p:cNvSpPr>
          <p:nvPr/>
        </p:nvSpPr>
        <p:spPr>
          <a:xfrm>
            <a:off x="428624" y="816608"/>
            <a:ext cx="8319591" cy="493577"/>
          </a:xfrm>
          <a:prstGeom prst="rect">
            <a:avLst/>
          </a:prstGeom>
          <a:ln w="25400" cap="flat" cmpd="sng" algn="ctr">
            <a:noFill/>
            <a:prstDash val="solid"/>
          </a:ln>
          <a:effectLst>
            <a:glow rad="139700">
              <a:srgbClr val="00B0F0">
                <a:alpha val="40000"/>
              </a:srgb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>
            <a:defPPr>
              <a:defRPr lang="ru-RU"/>
            </a:defPPr>
            <a:lvl1pPr indent="0">
              <a:spcBef>
                <a:spcPct val="20000"/>
              </a:spcBef>
              <a:buFont typeface="Arial" panose="020B0604020202020204" pitchFamily="34" charset="0"/>
              <a:buNone/>
              <a:tabLst>
                <a:tab pos="2955925" algn="l"/>
              </a:tabLst>
              <a:defRPr sz="1600">
                <a:solidFill>
                  <a:schemeClr val="tx1"/>
                </a:solidFill>
                <a:latin typeface="Segoe Print" panose="02000600000000000000" pitchFamily="2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/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/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/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/>
            </a:lvl5pPr>
            <a:lvl6pPr marL="25146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9pPr>
          </a:lstStyle>
          <a:p>
            <a:pPr algn="ctr"/>
            <a:r>
              <a:rPr lang="ru-RU" dirty="0" smtClean="0"/>
              <a:t>В интернете, как в реальной жизни </a:t>
            </a:r>
            <a:endParaRPr lang="ru-RU" dirty="0"/>
          </a:p>
        </p:txBody>
      </p:sp>
      <p:sp>
        <p:nvSpPr>
          <p:cNvPr id="28" name="Объект 2"/>
          <p:cNvSpPr txBox="1">
            <a:spLocks/>
          </p:cNvSpPr>
          <p:nvPr/>
        </p:nvSpPr>
        <p:spPr>
          <a:xfrm>
            <a:off x="3057099" y="1526866"/>
            <a:ext cx="5695166" cy="465548"/>
          </a:xfrm>
          <a:prstGeom prst="rect">
            <a:avLst/>
          </a:prstGeom>
          <a:ln w="25400" cap="flat" cmpd="sng" algn="ctr">
            <a:noFill/>
            <a:prstDash val="solid"/>
          </a:ln>
          <a:effectLst>
            <a:glow rad="139700">
              <a:srgbClr val="FF0000">
                <a:alpha val="40000"/>
              </a:srgbClr>
            </a:glow>
          </a:effectLst>
          <a:ex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defPPr>
              <a:defRPr lang="ru-RU"/>
            </a:defPPr>
            <a:lvl1pPr indent="0" algn="ctr">
              <a:spcBef>
                <a:spcPct val="20000"/>
              </a:spcBef>
              <a:buFont typeface="Arial" panose="020B0604020202020204" pitchFamily="34" charset="0"/>
              <a:buNone/>
              <a:defRPr sz="1600" b="1" u="sng">
                <a:solidFill>
                  <a:srgbClr val="FF0000"/>
                </a:solidFill>
                <a:latin typeface="Segoe Print" panose="02000600000000000000" pitchFamily="2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/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/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/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/>
            </a:lvl5pPr>
            <a:lvl6pPr marL="25146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9pPr>
          </a:lstStyle>
          <a:p>
            <a:r>
              <a:rPr lang="ru-RU" u="none" dirty="0" smtClean="0"/>
              <a:t>Искажать чужие фотографии</a:t>
            </a:r>
            <a:endParaRPr lang="ru-RU" u="none" dirty="0"/>
          </a:p>
        </p:txBody>
      </p:sp>
      <p:pic>
        <p:nvPicPr>
          <p:cNvPr id="18" name="Рисунок 1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628" y="1633968"/>
            <a:ext cx="2424960" cy="2197819"/>
          </a:xfrm>
          <a:prstGeom prst="rect">
            <a:avLst/>
          </a:prstGeom>
          <a:ln w="25400" cap="flat" cmpd="sng" algn="ctr">
            <a:noFill/>
            <a:prstDash val="solid"/>
          </a:ln>
          <a:effectLst>
            <a:glow rad="139700">
              <a:srgbClr val="FF0000">
                <a:alpha val="40000"/>
              </a:srgbClr>
            </a:glow>
          </a:effectLst>
        </p:spPr>
      </p:pic>
      <p:sp>
        <p:nvSpPr>
          <p:cNvPr id="20" name="Объект 2"/>
          <p:cNvSpPr txBox="1">
            <a:spLocks/>
          </p:cNvSpPr>
          <p:nvPr/>
        </p:nvSpPr>
        <p:spPr>
          <a:xfrm>
            <a:off x="3057099" y="2725748"/>
            <a:ext cx="5695166" cy="478811"/>
          </a:xfrm>
          <a:prstGeom prst="rect">
            <a:avLst/>
          </a:prstGeom>
          <a:ln w="25400" cap="flat" cmpd="sng" algn="ctr">
            <a:noFill/>
            <a:prstDash val="solid"/>
          </a:ln>
          <a:effectLst>
            <a:glow rad="139700">
              <a:srgbClr val="FF0000">
                <a:alpha val="40000"/>
              </a:srgbClr>
            </a:glow>
          </a:effectLst>
          <a:ex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defPPr>
              <a:defRPr lang="ru-RU"/>
            </a:defPPr>
            <a:lvl1pPr indent="0" algn="ctr">
              <a:spcBef>
                <a:spcPct val="20000"/>
              </a:spcBef>
              <a:buFont typeface="Arial" panose="020B0604020202020204" pitchFamily="34" charset="0"/>
              <a:buNone/>
              <a:defRPr sz="1600" b="1" u="sng">
                <a:solidFill>
                  <a:srgbClr val="FF0000"/>
                </a:solidFill>
                <a:latin typeface="Segoe Print" panose="02000600000000000000" pitchFamily="2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/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/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/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/>
            </a:lvl5pPr>
            <a:lvl6pPr marL="25146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9pPr>
          </a:lstStyle>
          <a:p>
            <a:r>
              <a:rPr lang="ru-RU" u="none" dirty="0" smtClean="0"/>
              <a:t>Грубить и оскорблять в письмах и комментариях </a:t>
            </a:r>
            <a:endParaRPr lang="ru-RU" u="none" dirty="0"/>
          </a:p>
        </p:txBody>
      </p:sp>
      <p:sp>
        <p:nvSpPr>
          <p:cNvPr id="25" name="Объект 2"/>
          <p:cNvSpPr txBox="1">
            <a:spLocks/>
          </p:cNvSpPr>
          <p:nvPr/>
        </p:nvSpPr>
        <p:spPr>
          <a:xfrm>
            <a:off x="3057099" y="2132247"/>
            <a:ext cx="5695166" cy="459855"/>
          </a:xfrm>
          <a:prstGeom prst="rect">
            <a:avLst/>
          </a:prstGeom>
          <a:ln w="25400" cap="flat" cmpd="sng" algn="ctr">
            <a:noFill/>
            <a:prstDash val="solid"/>
          </a:ln>
          <a:effectLst>
            <a:glow rad="139700">
              <a:srgbClr val="FF0000">
                <a:alpha val="40000"/>
              </a:srgbClr>
            </a:glow>
          </a:effectLst>
          <a:ex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defPPr>
              <a:defRPr lang="ru-RU"/>
            </a:defPPr>
            <a:lvl1pPr indent="0" algn="ctr">
              <a:spcBef>
                <a:spcPct val="20000"/>
              </a:spcBef>
              <a:buFont typeface="Arial" panose="020B0604020202020204" pitchFamily="34" charset="0"/>
              <a:buNone/>
              <a:defRPr sz="1600" b="1" u="sng">
                <a:solidFill>
                  <a:srgbClr val="FF0000"/>
                </a:solidFill>
                <a:latin typeface="Segoe Print" panose="02000600000000000000" pitchFamily="2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/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/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/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/>
            </a:lvl5pPr>
            <a:lvl6pPr marL="25146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9pPr>
          </a:lstStyle>
          <a:p>
            <a:r>
              <a:rPr lang="ru-RU" u="none" dirty="0" smtClean="0"/>
              <a:t>Выкладывать сцены насилия и унижения</a:t>
            </a:r>
            <a:endParaRPr lang="ru-RU" u="none" dirty="0"/>
          </a:p>
        </p:txBody>
      </p:sp>
      <p:sp>
        <p:nvSpPr>
          <p:cNvPr id="26" name="Объект 2"/>
          <p:cNvSpPr txBox="1">
            <a:spLocks/>
          </p:cNvSpPr>
          <p:nvPr/>
        </p:nvSpPr>
        <p:spPr>
          <a:xfrm>
            <a:off x="428624" y="4230830"/>
            <a:ext cx="6559030" cy="518598"/>
          </a:xfrm>
          <a:prstGeom prst="rect">
            <a:avLst/>
          </a:prstGeom>
          <a:ln w="25400" cap="flat" cmpd="sng" algn="ctr">
            <a:noFill/>
            <a:prstDash val="solid"/>
          </a:ln>
          <a:effectLst>
            <a:glow rad="139700">
              <a:srgbClr val="00B050">
                <a:alpha val="40000"/>
              </a:srgb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>
            <a:defPPr>
              <a:defRPr lang="ru-RU"/>
            </a:defPPr>
            <a:lvl1pPr indent="0">
              <a:spcBef>
                <a:spcPct val="20000"/>
              </a:spcBef>
              <a:buFont typeface="Arial" panose="020B0604020202020204" pitchFamily="34" charset="0"/>
              <a:buNone/>
              <a:tabLst>
                <a:tab pos="2955925" algn="l"/>
              </a:tabLst>
              <a:defRPr sz="1600">
                <a:solidFill>
                  <a:schemeClr val="tx1"/>
                </a:solidFill>
                <a:latin typeface="Segoe Print" panose="02000600000000000000" pitchFamily="2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/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/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/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/>
            </a:lvl5pPr>
            <a:lvl6pPr marL="25146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9pPr>
          </a:lstStyle>
          <a:p>
            <a:r>
              <a:rPr lang="ru-RU" dirty="0" smtClean="0"/>
              <a:t>Будь вежлив и дружелюбен</a:t>
            </a:r>
            <a:endParaRPr lang="ru-RU" dirty="0"/>
          </a:p>
        </p:txBody>
      </p:sp>
      <p:sp>
        <p:nvSpPr>
          <p:cNvPr id="29" name="Объект 2"/>
          <p:cNvSpPr txBox="1">
            <a:spLocks/>
          </p:cNvSpPr>
          <p:nvPr/>
        </p:nvSpPr>
        <p:spPr>
          <a:xfrm>
            <a:off x="3057099" y="3341800"/>
            <a:ext cx="5695166" cy="459855"/>
          </a:xfrm>
          <a:prstGeom prst="rect">
            <a:avLst/>
          </a:prstGeom>
          <a:ln w="25400" cap="flat" cmpd="sng" algn="ctr">
            <a:noFill/>
            <a:prstDash val="solid"/>
          </a:ln>
          <a:effectLst>
            <a:glow rad="139700">
              <a:srgbClr val="FF0000">
                <a:alpha val="40000"/>
              </a:srgbClr>
            </a:glow>
          </a:effectLst>
          <a:ex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defPPr>
              <a:defRPr lang="ru-RU"/>
            </a:defPPr>
            <a:lvl1pPr indent="0" algn="ctr">
              <a:spcBef>
                <a:spcPct val="20000"/>
              </a:spcBef>
              <a:buFont typeface="Arial" panose="020B0604020202020204" pitchFamily="34" charset="0"/>
              <a:buNone/>
              <a:defRPr sz="1600" b="1" u="sng">
                <a:solidFill>
                  <a:srgbClr val="FF0000"/>
                </a:solidFill>
                <a:latin typeface="Segoe Print" panose="02000600000000000000" pitchFamily="2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/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/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/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/>
            </a:lvl5pPr>
            <a:lvl6pPr marL="25146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9pPr>
          </a:lstStyle>
          <a:p>
            <a:r>
              <a:rPr lang="ru-RU" u="none" dirty="0" smtClean="0"/>
              <a:t>Использовать чужие материалы без разрешения</a:t>
            </a:r>
            <a:endParaRPr lang="ru-RU" u="none" dirty="0"/>
          </a:p>
        </p:txBody>
      </p:sp>
      <p:sp>
        <p:nvSpPr>
          <p:cNvPr id="30" name="Объект 2"/>
          <p:cNvSpPr txBox="1">
            <a:spLocks/>
          </p:cNvSpPr>
          <p:nvPr/>
        </p:nvSpPr>
        <p:spPr>
          <a:xfrm>
            <a:off x="428624" y="4969258"/>
            <a:ext cx="6559030" cy="518598"/>
          </a:xfrm>
          <a:prstGeom prst="rect">
            <a:avLst/>
          </a:prstGeom>
          <a:ln w="25400" cap="flat" cmpd="sng" algn="ctr">
            <a:noFill/>
            <a:prstDash val="solid"/>
          </a:ln>
          <a:effectLst>
            <a:glow rad="139700">
              <a:srgbClr val="00B050">
                <a:alpha val="40000"/>
              </a:srgb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>
            <a:defPPr>
              <a:defRPr lang="ru-RU"/>
            </a:defPPr>
            <a:lvl1pPr indent="0">
              <a:spcBef>
                <a:spcPct val="20000"/>
              </a:spcBef>
              <a:buFont typeface="Arial" panose="020B0604020202020204" pitchFamily="34" charset="0"/>
              <a:buNone/>
              <a:tabLst>
                <a:tab pos="2955925" algn="l"/>
              </a:tabLst>
              <a:defRPr sz="1600">
                <a:solidFill>
                  <a:schemeClr val="tx1"/>
                </a:solidFill>
                <a:latin typeface="Segoe Print" panose="02000600000000000000" pitchFamily="2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/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/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/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/>
            </a:lvl5pPr>
            <a:lvl6pPr marL="25146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9pPr>
          </a:lstStyle>
          <a:p>
            <a:r>
              <a:rPr lang="ru-RU" dirty="0" smtClean="0"/>
              <a:t>Откажись от общения с неприятным человеком, включи его в «черный список», удали из «друзей»</a:t>
            </a:r>
            <a:endParaRPr lang="ru-RU" dirty="0"/>
          </a:p>
        </p:txBody>
      </p:sp>
      <p:sp>
        <p:nvSpPr>
          <p:cNvPr id="36" name="Объект 2"/>
          <p:cNvSpPr txBox="1">
            <a:spLocks/>
          </p:cNvSpPr>
          <p:nvPr/>
        </p:nvSpPr>
        <p:spPr>
          <a:xfrm>
            <a:off x="428625" y="5678883"/>
            <a:ext cx="6559029" cy="532263"/>
          </a:xfrm>
          <a:prstGeom prst="rect">
            <a:avLst/>
          </a:prstGeom>
          <a:ln w="25400" cap="flat" cmpd="sng" algn="ctr">
            <a:noFill/>
            <a:prstDash val="solid"/>
          </a:ln>
          <a:effectLst>
            <a:glow rad="139700">
              <a:srgbClr val="00B050">
                <a:alpha val="40000"/>
              </a:srgb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>
            <a:defPPr>
              <a:defRPr lang="ru-RU"/>
            </a:defPPr>
            <a:lvl1pPr indent="0">
              <a:spcBef>
                <a:spcPct val="20000"/>
              </a:spcBef>
              <a:buFont typeface="Arial" panose="020B0604020202020204" pitchFamily="34" charset="0"/>
              <a:buNone/>
              <a:tabLst>
                <a:tab pos="2955925" algn="l"/>
              </a:tabLst>
              <a:defRPr sz="1400">
                <a:solidFill>
                  <a:schemeClr val="tx1"/>
                </a:solidFill>
                <a:latin typeface="Segoe Print" panose="02000600000000000000" pitchFamily="2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/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/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/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/>
            </a:lvl5pPr>
            <a:lvl6pPr marL="25146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9pPr>
          </a:lstStyle>
          <a:p>
            <a:r>
              <a:rPr lang="ru-RU" sz="1600" dirty="0" smtClean="0"/>
              <a:t>Если тебя обижают в интернете – посоветуйся с родителями!</a:t>
            </a:r>
            <a:endParaRPr lang="ru-RU" sz="1600" dirty="0"/>
          </a:p>
        </p:txBody>
      </p:sp>
      <p:pic>
        <p:nvPicPr>
          <p:cNvPr id="38" name="Picture 2" descr="G:\Лига\К презентации\нельзя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87088" y="1435896"/>
            <a:ext cx="1344374" cy="12235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0" name="Объект 2"/>
          <p:cNvSpPr txBox="1">
            <a:spLocks/>
          </p:cNvSpPr>
          <p:nvPr/>
        </p:nvSpPr>
        <p:spPr>
          <a:xfrm>
            <a:off x="428628" y="6289555"/>
            <a:ext cx="8319587" cy="58951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1200" dirty="0" err="1" smtClean="0">
                <a:latin typeface="Segoe Print" panose="02000600000000000000" pitchFamily="2" charset="0"/>
              </a:rPr>
              <a:t>Кибербуллинг</a:t>
            </a:r>
            <a:r>
              <a:rPr lang="ru-RU" sz="1200" dirty="0" smtClean="0">
                <a:latin typeface="Segoe Print" panose="02000600000000000000" pitchFamily="2" charset="0"/>
              </a:rPr>
              <a:t> (</a:t>
            </a:r>
            <a:r>
              <a:rPr lang="ru-RU" sz="1200" dirty="0" err="1" smtClean="0">
                <a:latin typeface="Segoe Print" panose="02000600000000000000" pitchFamily="2" charset="0"/>
              </a:rPr>
              <a:t>троллинг</a:t>
            </a:r>
            <a:r>
              <a:rPr lang="ru-RU" sz="1200" dirty="0" smtClean="0">
                <a:latin typeface="Segoe Print" panose="02000600000000000000" pitchFamily="2" charset="0"/>
              </a:rPr>
              <a:t>): постоянные оскорбления и унижения в интернете </a:t>
            </a:r>
          </a:p>
        </p:txBody>
      </p:sp>
      <p:pic>
        <p:nvPicPr>
          <p:cNvPr id="2051" name="Picture 3" descr="O:\Public\Уроки безопасного интернета\Уроки _посл.версия _ 15.11.2013\этикет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14432" y="4271780"/>
            <a:ext cx="1510953" cy="1623730"/>
          </a:xfrm>
          <a:prstGeom prst="rect">
            <a:avLst/>
          </a:prstGeom>
          <a:ln w="25400" cap="flat" cmpd="sng" algn="ctr">
            <a:noFill/>
            <a:prstDash val="solid"/>
          </a:ln>
          <a:effectLst>
            <a:glow rad="139700">
              <a:srgbClr val="00B050">
                <a:alpha val="40000"/>
              </a:srgb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70595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625" y="150813"/>
            <a:ext cx="7677150" cy="534987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ОБЩЕНИЕ В ИНТЕРНЕТЕ</a:t>
            </a: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Print" panose="02000600000000000000" pitchFamily="2" charset="0"/>
            </a:endParaRPr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EF08A1-478E-45B7-9C58-4DE754D746B1}" type="slidenum">
              <a:rPr lang="ru-RU" smtClean="0"/>
              <a:t>8</a:t>
            </a:fld>
            <a:endParaRPr lang="ru-RU"/>
          </a:p>
        </p:txBody>
      </p:sp>
      <p:sp>
        <p:nvSpPr>
          <p:cNvPr id="10" name="Объект 2"/>
          <p:cNvSpPr txBox="1">
            <a:spLocks/>
          </p:cNvSpPr>
          <p:nvPr/>
        </p:nvSpPr>
        <p:spPr>
          <a:xfrm>
            <a:off x="436041" y="5277092"/>
            <a:ext cx="8456070" cy="532263"/>
          </a:xfrm>
          <a:prstGeom prst="rect">
            <a:avLst/>
          </a:prstGeom>
          <a:ln w="25400" cap="flat" cmpd="sng" algn="ctr">
            <a:noFill/>
            <a:prstDash val="solid"/>
          </a:ln>
          <a:effectLst>
            <a:glow rad="139700">
              <a:srgbClr val="00B050">
                <a:alpha val="40000"/>
              </a:srgb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>
            <a:defPPr>
              <a:defRPr lang="ru-RU"/>
            </a:defPPr>
            <a:lvl1pPr indent="0">
              <a:spcBef>
                <a:spcPct val="20000"/>
              </a:spcBef>
              <a:buFont typeface="Arial" panose="020B0604020202020204" pitchFamily="34" charset="0"/>
              <a:buNone/>
              <a:tabLst>
                <a:tab pos="2955925" algn="l"/>
              </a:tabLst>
              <a:defRPr sz="1400">
                <a:solidFill>
                  <a:schemeClr val="tx1"/>
                </a:solidFill>
                <a:latin typeface="Segoe Print" panose="02000600000000000000" pitchFamily="2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/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/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/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/>
            </a:lvl5pPr>
            <a:lvl6pPr marL="25146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9pPr>
          </a:lstStyle>
          <a:p>
            <a:r>
              <a:rPr lang="ru-RU" sz="1600" dirty="0" smtClean="0"/>
              <a:t>С незнакомцами в интернете нужно общаться как с незнакомыми на улице</a:t>
            </a:r>
            <a:endParaRPr lang="ru-RU" sz="1600" dirty="0"/>
          </a:p>
        </p:txBody>
      </p:sp>
      <p:sp>
        <p:nvSpPr>
          <p:cNvPr id="11" name="Объект 2"/>
          <p:cNvSpPr txBox="1">
            <a:spLocks/>
          </p:cNvSpPr>
          <p:nvPr/>
        </p:nvSpPr>
        <p:spPr>
          <a:xfrm>
            <a:off x="6320503" y="815770"/>
            <a:ext cx="2571608" cy="680464"/>
          </a:xfrm>
          <a:prstGeom prst="rect">
            <a:avLst/>
          </a:prstGeom>
          <a:ln w="25400" cap="flat" cmpd="sng" algn="ctr">
            <a:noFill/>
            <a:prstDash val="solid"/>
          </a:ln>
          <a:effectLst>
            <a:glow rad="139700">
              <a:srgbClr val="00B050">
                <a:alpha val="40000"/>
              </a:srgb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  <a:tabLst>
                <a:tab pos="2955925" algn="l"/>
              </a:tabLst>
            </a:pPr>
            <a:r>
              <a:rPr lang="ru-RU" sz="1600" dirty="0" smtClean="0">
                <a:solidFill>
                  <a:schemeClr val="tx1"/>
                </a:solidFill>
                <a:latin typeface="Segoe Print" panose="02000600000000000000" pitchFamily="2" charset="0"/>
              </a:rPr>
              <a:t>Родственники из других городов</a:t>
            </a:r>
            <a:endParaRPr lang="ru-RU" sz="1600" dirty="0">
              <a:solidFill>
                <a:schemeClr val="tx1"/>
              </a:solidFill>
              <a:latin typeface="Segoe Print" panose="02000600000000000000" pitchFamily="2" charset="0"/>
            </a:endParaRPr>
          </a:p>
        </p:txBody>
      </p:sp>
      <p:sp>
        <p:nvSpPr>
          <p:cNvPr id="19" name="Объект 2"/>
          <p:cNvSpPr txBox="1">
            <a:spLocks/>
          </p:cNvSpPr>
          <p:nvPr/>
        </p:nvSpPr>
        <p:spPr>
          <a:xfrm>
            <a:off x="428624" y="793495"/>
            <a:ext cx="5658277" cy="680464"/>
          </a:xfrm>
          <a:prstGeom prst="rect">
            <a:avLst/>
          </a:prstGeom>
          <a:ln w="25400" cap="flat" cmpd="sng" algn="ctr">
            <a:noFill/>
            <a:prstDash val="solid"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defPPr>
              <a:defRPr lang="ru-RU"/>
            </a:defPPr>
            <a:lvl1pPr indent="0" algn="ctr">
              <a:spcBef>
                <a:spcPct val="20000"/>
              </a:spcBef>
              <a:buFont typeface="Arial" panose="020B0604020202020204" pitchFamily="34" charset="0"/>
              <a:buNone/>
              <a:defRPr sz="1600">
                <a:latin typeface="Segoe Print" panose="02000600000000000000" pitchFamily="2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/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/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/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/>
            </a:lvl5pPr>
            <a:lvl6pPr marL="25146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9pPr>
          </a:lstStyle>
          <a:p>
            <a:r>
              <a:rPr lang="ru-RU" dirty="0" smtClean="0"/>
              <a:t>С кем ты общаешься в интернете?</a:t>
            </a:r>
            <a:endParaRPr lang="ru-RU" dirty="0"/>
          </a:p>
        </p:txBody>
      </p:sp>
      <p:sp>
        <p:nvSpPr>
          <p:cNvPr id="22" name="Объект 2"/>
          <p:cNvSpPr txBox="1">
            <a:spLocks/>
          </p:cNvSpPr>
          <p:nvPr/>
        </p:nvSpPr>
        <p:spPr>
          <a:xfrm>
            <a:off x="6320503" y="1673370"/>
            <a:ext cx="2571608" cy="490255"/>
          </a:xfrm>
          <a:prstGeom prst="rect">
            <a:avLst/>
          </a:prstGeom>
          <a:ln w="25400" cap="flat" cmpd="sng" algn="ctr">
            <a:noFill/>
            <a:prstDash val="solid"/>
          </a:ln>
          <a:effectLst>
            <a:glow rad="139700">
              <a:srgbClr val="00B050">
                <a:alpha val="40000"/>
              </a:srgb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  <a:tabLst>
                <a:tab pos="2955925" algn="l"/>
              </a:tabLst>
            </a:pPr>
            <a:r>
              <a:rPr lang="ru-RU" sz="1600" dirty="0" smtClean="0">
                <a:solidFill>
                  <a:schemeClr val="tx1"/>
                </a:solidFill>
                <a:latin typeface="Segoe Print" panose="02000600000000000000" pitchFamily="2" charset="0"/>
              </a:rPr>
              <a:t>Одноклассники</a:t>
            </a:r>
            <a:endParaRPr lang="ru-RU" sz="1600" dirty="0">
              <a:solidFill>
                <a:schemeClr val="tx1"/>
              </a:solidFill>
              <a:latin typeface="Segoe Print" panose="02000600000000000000" pitchFamily="2" charset="0"/>
            </a:endParaRPr>
          </a:p>
        </p:txBody>
      </p:sp>
      <p:sp>
        <p:nvSpPr>
          <p:cNvPr id="28" name="Объект 2"/>
          <p:cNvSpPr txBox="1">
            <a:spLocks/>
          </p:cNvSpPr>
          <p:nvPr/>
        </p:nvSpPr>
        <p:spPr>
          <a:xfrm>
            <a:off x="436041" y="3796691"/>
            <a:ext cx="3298707" cy="455621"/>
          </a:xfrm>
          <a:prstGeom prst="rect">
            <a:avLst/>
          </a:prstGeom>
          <a:ln w="25400" cap="flat" cmpd="sng" algn="ctr">
            <a:noFill/>
            <a:prstDash val="solid"/>
          </a:ln>
          <a:effectLst>
            <a:glow rad="139700">
              <a:srgbClr val="FF0000">
                <a:alpha val="40000"/>
              </a:srgbClr>
            </a:glow>
          </a:effectLst>
          <a:ex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defPPr>
              <a:defRPr lang="ru-RU"/>
            </a:defPPr>
            <a:lvl1pPr indent="0" algn="ctr">
              <a:spcBef>
                <a:spcPct val="20000"/>
              </a:spcBef>
              <a:buFont typeface="Arial" panose="020B0604020202020204" pitchFamily="34" charset="0"/>
              <a:buNone/>
              <a:defRPr sz="1600" b="1" u="sng">
                <a:solidFill>
                  <a:srgbClr val="FF0000"/>
                </a:solidFill>
                <a:latin typeface="Segoe Print" panose="02000600000000000000" pitchFamily="2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/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/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/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/>
            </a:lvl5pPr>
            <a:lvl6pPr marL="25146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9pPr>
          </a:lstStyle>
          <a:p>
            <a:r>
              <a:rPr lang="ru-RU" u="none" dirty="0"/>
              <a:t>Интернет-хамы (тролли)</a:t>
            </a:r>
          </a:p>
        </p:txBody>
      </p:sp>
      <p:sp>
        <p:nvSpPr>
          <p:cNvPr id="21" name="Объект 2"/>
          <p:cNvSpPr txBox="1">
            <a:spLocks/>
          </p:cNvSpPr>
          <p:nvPr/>
        </p:nvSpPr>
        <p:spPr>
          <a:xfrm>
            <a:off x="6320500" y="2412265"/>
            <a:ext cx="2571608" cy="486273"/>
          </a:xfrm>
          <a:prstGeom prst="rect">
            <a:avLst/>
          </a:prstGeom>
          <a:ln w="25400" cap="flat" cmpd="sng" algn="ctr">
            <a:noFill/>
            <a:prstDash val="solid"/>
          </a:ln>
          <a:effectLst>
            <a:glow rad="139700">
              <a:srgbClr val="00B050">
                <a:alpha val="40000"/>
              </a:srgb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  <a:tabLst>
                <a:tab pos="2955925" algn="l"/>
              </a:tabLst>
            </a:pPr>
            <a:r>
              <a:rPr lang="ru-RU" sz="1600" dirty="0" smtClean="0">
                <a:solidFill>
                  <a:schemeClr val="tx1"/>
                </a:solidFill>
                <a:latin typeface="Segoe Print" panose="02000600000000000000" pitchFamily="2" charset="0"/>
              </a:rPr>
              <a:t>Друзья по интересам</a:t>
            </a:r>
            <a:endParaRPr lang="ru-RU" sz="1600" dirty="0">
              <a:solidFill>
                <a:schemeClr val="tx1"/>
              </a:solidFill>
              <a:latin typeface="Segoe Print" panose="02000600000000000000" pitchFamily="2" charset="0"/>
            </a:endParaRPr>
          </a:p>
        </p:txBody>
      </p:sp>
      <p:sp>
        <p:nvSpPr>
          <p:cNvPr id="23" name="Объект 2"/>
          <p:cNvSpPr txBox="1">
            <a:spLocks/>
          </p:cNvSpPr>
          <p:nvPr/>
        </p:nvSpPr>
        <p:spPr>
          <a:xfrm>
            <a:off x="6320500" y="3070513"/>
            <a:ext cx="2571608" cy="549139"/>
          </a:xfrm>
          <a:prstGeom prst="rect">
            <a:avLst/>
          </a:prstGeom>
          <a:ln w="25400" cap="flat" cmpd="sng" algn="ctr">
            <a:noFill/>
            <a:prstDash val="solid"/>
          </a:ln>
          <a:effectLst>
            <a:glow rad="139700">
              <a:srgbClr val="00B050">
                <a:alpha val="40000"/>
              </a:srgb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  <a:tabLst>
                <a:tab pos="2955925" algn="l"/>
              </a:tabLst>
            </a:pPr>
            <a:r>
              <a:rPr lang="ru-RU" sz="1600" dirty="0" smtClean="0">
                <a:solidFill>
                  <a:schemeClr val="tx1"/>
                </a:solidFill>
                <a:latin typeface="Segoe Print" panose="02000600000000000000" pitchFamily="2" charset="0"/>
              </a:rPr>
              <a:t>Друзья по лету</a:t>
            </a:r>
            <a:endParaRPr lang="ru-RU" sz="1600" dirty="0">
              <a:solidFill>
                <a:schemeClr val="tx1"/>
              </a:solidFill>
              <a:latin typeface="Segoe Print" panose="02000600000000000000" pitchFamily="2" charset="0"/>
            </a:endParaRPr>
          </a:p>
        </p:txBody>
      </p:sp>
      <p:sp>
        <p:nvSpPr>
          <p:cNvPr id="24" name="Объект 2"/>
          <p:cNvSpPr txBox="1">
            <a:spLocks/>
          </p:cNvSpPr>
          <p:nvPr/>
        </p:nvSpPr>
        <p:spPr>
          <a:xfrm>
            <a:off x="436042" y="1673370"/>
            <a:ext cx="3291289" cy="455621"/>
          </a:xfrm>
          <a:prstGeom prst="rect">
            <a:avLst/>
          </a:prstGeom>
          <a:ln w="25400" cap="flat" cmpd="sng" algn="ctr">
            <a:noFill/>
            <a:prstDash val="solid"/>
          </a:ln>
          <a:effectLst>
            <a:glow rad="139700">
              <a:srgbClr val="FF0000">
                <a:alpha val="40000"/>
              </a:srgbClr>
            </a:glow>
          </a:effectLst>
          <a:ex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defPPr>
              <a:defRPr lang="ru-RU"/>
            </a:defPPr>
            <a:lvl1pPr indent="0" algn="ctr">
              <a:spcBef>
                <a:spcPct val="20000"/>
              </a:spcBef>
              <a:buFont typeface="Arial" panose="020B0604020202020204" pitchFamily="34" charset="0"/>
              <a:buNone/>
              <a:defRPr sz="1600" b="1" u="sng">
                <a:solidFill>
                  <a:srgbClr val="FF0000"/>
                </a:solidFill>
                <a:latin typeface="Segoe Print" panose="02000600000000000000" pitchFamily="2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/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/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/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/>
            </a:lvl5pPr>
            <a:lvl6pPr marL="25146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9pPr>
          </a:lstStyle>
          <a:p>
            <a:r>
              <a:rPr lang="ru-RU" u="none" dirty="0" smtClean="0"/>
              <a:t>Незнакомцы</a:t>
            </a:r>
            <a:endParaRPr lang="ru-RU" u="none" dirty="0"/>
          </a:p>
        </p:txBody>
      </p:sp>
      <p:sp>
        <p:nvSpPr>
          <p:cNvPr id="31" name="Объект 2"/>
          <p:cNvSpPr txBox="1">
            <a:spLocks/>
          </p:cNvSpPr>
          <p:nvPr/>
        </p:nvSpPr>
        <p:spPr>
          <a:xfrm>
            <a:off x="410594" y="2404837"/>
            <a:ext cx="3324153" cy="455621"/>
          </a:xfrm>
          <a:prstGeom prst="rect">
            <a:avLst/>
          </a:prstGeom>
          <a:ln w="25400" cap="flat" cmpd="sng" algn="ctr">
            <a:noFill/>
            <a:prstDash val="solid"/>
          </a:ln>
          <a:effectLst>
            <a:glow rad="139700">
              <a:srgbClr val="FF0000">
                <a:alpha val="40000"/>
              </a:srgbClr>
            </a:glow>
          </a:effectLst>
          <a:ex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defPPr>
              <a:defRPr lang="ru-RU"/>
            </a:defPPr>
            <a:lvl1pPr indent="0" algn="ctr">
              <a:spcBef>
                <a:spcPct val="20000"/>
              </a:spcBef>
              <a:buFont typeface="Arial" panose="020B0604020202020204" pitchFamily="34" charset="0"/>
              <a:buNone/>
              <a:defRPr sz="1600" b="1" u="sng">
                <a:solidFill>
                  <a:srgbClr val="FF0000"/>
                </a:solidFill>
                <a:latin typeface="Segoe Print" panose="02000600000000000000" pitchFamily="2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/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/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/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/>
            </a:lvl5pPr>
            <a:lvl6pPr marL="25146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9pPr>
          </a:lstStyle>
          <a:p>
            <a:r>
              <a:rPr lang="ru-RU" u="none" dirty="0"/>
              <a:t>П</a:t>
            </a:r>
            <a:r>
              <a:rPr lang="ru-RU" u="none" dirty="0" smtClean="0"/>
              <a:t>опрошайки</a:t>
            </a:r>
            <a:endParaRPr lang="ru-RU" u="none" dirty="0"/>
          </a:p>
        </p:txBody>
      </p:sp>
      <p:sp>
        <p:nvSpPr>
          <p:cNvPr id="32" name="Объект 2"/>
          <p:cNvSpPr txBox="1">
            <a:spLocks/>
          </p:cNvSpPr>
          <p:nvPr/>
        </p:nvSpPr>
        <p:spPr>
          <a:xfrm>
            <a:off x="410592" y="3103584"/>
            <a:ext cx="3324156" cy="455621"/>
          </a:xfrm>
          <a:prstGeom prst="rect">
            <a:avLst/>
          </a:prstGeom>
          <a:ln w="25400" cap="flat" cmpd="sng" algn="ctr">
            <a:noFill/>
            <a:prstDash val="solid"/>
          </a:ln>
          <a:effectLst>
            <a:glow rad="139700">
              <a:srgbClr val="FF0000">
                <a:alpha val="40000"/>
              </a:srgbClr>
            </a:glow>
          </a:effectLst>
          <a:ex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defPPr>
              <a:defRPr lang="ru-RU"/>
            </a:defPPr>
            <a:lvl1pPr indent="0" algn="ctr">
              <a:spcBef>
                <a:spcPct val="20000"/>
              </a:spcBef>
              <a:buFont typeface="Arial" panose="020B0604020202020204" pitchFamily="34" charset="0"/>
              <a:buNone/>
              <a:defRPr sz="1600" b="1" u="sng">
                <a:solidFill>
                  <a:srgbClr val="FF0000"/>
                </a:solidFill>
                <a:latin typeface="Segoe Print" panose="02000600000000000000" pitchFamily="2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/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/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/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/>
            </a:lvl5pPr>
            <a:lvl6pPr marL="25146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9pPr>
          </a:lstStyle>
          <a:p>
            <a:r>
              <a:rPr lang="ru-RU" u="none" dirty="0" smtClean="0"/>
              <a:t>Излишне любопытные</a:t>
            </a:r>
            <a:endParaRPr lang="ru-RU" u="none" dirty="0"/>
          </a:p>
        </p:txBody>
      </p:sp>
      <p:sp>
        <p:nvSpPr>
          <p:cNvPr id="33" name="Объект 2"/>
          <p:cNvSpPr txBox="1">
            <a:spLocks/>
          </p:cNvSpPr>
          <p:nvPr/>
        </p:nvSpPr>
        <p:spPr>
          <a:xfrm>
            <a:off x="428624" y="4492195"/>
            <a:ext cx="3298707" cy="455621"/>
          </a:xfrm>
          <a:prstGeom prst="rect">
            <a:avLst/>
          </a:prstGeom>
          <a:ln w="25400" cap="flat" cmpd="sng" algn="ctr">
            <a:noFill/>
            <a:prstDash val="solid"/>
          </a:ln>
          <a:effectLst>
            <a:glow rad="139700">
              <a:srgbClr val="FF0000">
                <a:alpha val="40000"/>
              </a:srgbClr>
            </a:glow>
          </a:effectLst>
          <a:ex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defPPr>
              <a:defRPr lang="ru-RU"/>
            </a:defPPr>
            <a:lvl1pPr indent="0" algn="ctr">
              <a:spcBef>
                <a:spcPct val="20000"/>
              </a:spcBef>
              <a:buFont typeface="Arial" panose="020B0604020202020204" pitchFamily="34" charset="0"/>
              <a:buNone/>
              <a:defRPr sz="1600" b="1" u="sng">
                <a:solidFill>
                  <a:srgbClr val="FF0000"/>
                </a:solidFill>
                <a:latin typeface="Segoe Print" panose="02000600000000000000" pitchFamily="2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/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/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/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/>
            </a:lvl5pPr>
            <a:lvl6pPr marL="25146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9pPr>
          </a:lstStyle>
          <a:p>
            <a:r>
              <a:rPr lang="ru-RU" u="none" dirty="0" smtClean="0"/>
              <a:t>Преступники</a:t>
            </a:r>
            <a:endParaRPr lang="ru-RU" u="none" dirty="0"/>
          </a:p>
        </p:txBody>
      </p:sp>
      <p:sp>
        <p:nvSpPr>
          <p:cNvPr id="34" name="Объект 2"/>
          <p:cNvSpPr txBox="1">
            <a:spLocks/>
          </p:cNvSpPr>
          <p:nvPr/>
        </p:nvSpPr>
        <p:spPr>
          <a:xfrm>
            <a:off x="436042" y="6052897"/>
            <a:ext cx="7773053" cy="532263"/>
          </a:xfrm>
          <a:prstGeom prst="rect">
            <a:avLst/>
          </a:prstGeom>
          <a:ln w="25400" cap="flat" cmpd="sng" algn="ctr">
            <a:noFill/>
            <a:prstDash val="solid"/>
          </a:ln>
          <a:effectLst>
            <a:glow rad="139700">
              <a:srgbClr val="00B050">
                <a:alpha val="40000"/>
              </a:srgb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>
            <a:defPPr>
              <a:defRPr lang="ru-RU"/>
            </a:defPPr>
            <a:lvl1pPr indent="0">
              <a:spcBef>
                <a:spcPct val="20000"/>
              </a:spcBef>
              <a:buFont typeface="Arial" panose="020B0604020202020204" pitchFamily="34" charset="0"/>
              <a:buNone/>
              <a:tabLst>
                <a:tab pos="2955925" algn="l"/>
              </a:tabLst>
              <a:defRPr sz="1400">
                <a:solidFill>
                  <a:schemeClr val="tx1"/>
                </a:solidFill>
                <a:latin typeface="Segoe Print" panose="02000600000000000000" pitchFamily="2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/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/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/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/>
            </a:lvl5pPr>
            <a:lvl6pPr marL="25146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9pPr>
          </a:lstStyle>
          <a:p>
            <a:r>
              <a:rPr lang="ru-RU" sz="1600" dirty="0" smtClean="0"/>
              <a:t>Прежде чем встретиться с виртуальным другом – </a:t>
            </a:r>
            <a:br>
              <a:rPr lang="ru-RU" sz="1600" dirty="0" smtClean="0"/>
            </a:br>
            <a:r>
              <a:rPr lang="ru-RU" sz="1600" dirty="0" smtClean="0"/>
              <a:t>посоветуйся с родителями!</a:t>
            </a:r>
            <a:endParaRPr lang="ru-RU" sz="1600" dirty="0"/>
          </a:p>
        </p:txBody>
      </p:sp>
      <p:pic>
        <p:nvPicPr>
          <p:cNvPr id="1026" name="Picture 2" descr="O:\Public\Уроки безопасного интернета\Уроки _посл.версия _ 15.11.2013\девочка за компом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082338" y="3354159"/>
            <a:ext cx="1979604" cy="13904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O:\Public\Уроки безопасного интернета\Уроки _посл.версия _ 15.11.2013\бабушка за компом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0503" y="3821584"/>
            <a:ext cx="2139633" cy="1283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O:\Public\Уроки безопасного интернета\Уроки _посл.версия _ 15.11.2013\Image001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82338" y="1725549"/>
            <a:ext cx="1931404" cy="1466946"/>
          </a:xfrm>
          <a:prstGeom prst="rect">
            <a:avLst/>
          </a:prstGeom>
          <a:ln w="25400" cap="flat" cmpd="sng" algn="ctr">
            <a:noFill/>
            <a:prstDash val="solid"/>
          </a:ln>
          <a:effectLst>
            <a:glow rad="139700">
              <a:srgbClr val="FF0000">
                <a:alpha val="40000"/>
              </a:srgb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36072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625" y="150813"/>
            <a:ext cx="7677150" cy="534987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ОСТОРОЖНО, ПОДДЕЛЬНЫЕ САЙТЫ</a:t>
            </a: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Print" panose="02000600000000000000" pitchFamily="2" charset="0"/>
            </a:endParaRPr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EF08A1-478E-45B7-9C58-4DE754D746B1}" type="slidenum">
              <a:rPr lang="ru-RU" smtClean="0"/>
              <a:t>9</a:t>
            </a:fld>
            <a:endParaRPr lang="ru-RU"/>
          </a:p>
        </p:txBody>
      </p:sp>
      <p:sp>
        <p:nvSpPr>
          <p:cNvPr id="10" name="Объект 2"/>
          <p:cNvSpPr txBox="1">
            <a:spLocks/>
          </p:cNvSpPr>
          <p:nvPr/>
        </p:nvSpPr>
        <p:spPr>
          <a:xfrm>
            <a:off x="428625" y="973171"/>
            <a:ext cx="4159793" cy="1224120"/>
          </a:xfrm>
          <a:prstGeom prst="rect">
            <a:avLst/>
          </a:prstGeom>
          <a:ln w="25400" cap="flat" cmpd="sng" algn="ctr">
            <a:noFill/>
            <a:prstDash val="solid"/>
          </a:ln>
          <a:effectLst>
            <a:glow rad="139700">
              <a:srgbClr val="FF0000">
                <a:alpha val="40000"/>
              </a:srgbClr>
            </a:glo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sz="1400" b="1" u="sng" dirty="0">
                <a:solidFill>
                  <a:srgbClr val="FF0000"/>
                </a:solidFill>
                <a:latin typeface="Segoe Print" panose="02000600000000000000" pitchFamily="2" charset="0"/>
              </a:rPr>
              <a:t>Чем опасны сайты-подделки?</a:t>
            </a:r>
          </a:p>
          <a:p>
            <a:pPr marL="285750" indent="-285750"/>
            <a:r>
              <a:rPr lang="ru-RU" sz="1400" b="1" dirty="0">
                <a:solidFill>
                  <a:srgbClr val="FF0000"/>
                </a:solidFill>
                <a:latin typeface="Segoe Print" panose="02000600000000000000" pitchFamily="2" charset="0"/>
              </a:rPr>
              <a:t>крадут пароли</a:t>
            </a:r>
          </a:p>
          <a:p>
            <a:pPr marL="285750" indent="-285750"/>
            <a:r>
              <a:rPr lang="ru-RU" sz="1400" b="1" dirty="0">
                <a:solidFill>
                  <a:srgbClr val="FF0000"/>
                </a:solidFill>
                <a:latin typeface="Segoe Print" panose="02000600000000000000" pitchFamily="2" charset="0"/>
              </a:rPr>
              <a:t>распространяют вредоносное ПО</a:t>
            </a:r>
          </a:p>
          <a:p>
            <a:pPr marL="285750" indent="-285750"/>
            <a:r>
              <a:rPr lang="ru-RU" sz="1400" b="1" dirty="0">
                <a:solidFill>
                  <a:srgbClr val="FF0000"/>
                </a:solidFill>
                <a:latin typeface="Segoe Print" panose="02000600000000000000" pitchFamily="2" charset="0"/>
              </a:rPr>
              <a:t>навязывают платные услуги</a:t>
            </a:r>
          </a:p>
        </p:txBody>
      </p:sp>
      <p:sp>
        <p:nvSpPr>
          <p:cNvPr id="12" name="Объект 2"/>
          <p:cNvSpPr txBox="1">
            <a:spLocks/>
          </p:cNvSpPr>
          <p:nvPr/>
        </p:nvSpPr>
        <p:spPr>
          <a:xfrm>
            <a:off x="428628" y="5936777"/>
            <a:ext cx="8319587" cy="94229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1200" dirty="0" err="1" smtClean="0">
                <a:latin typeface="Segoe Print" panose="02000600000000000000" pitchFamily="2" charset="0"/>
              </a:rPr>
              <a:t>Фишинг</a:t>
            </a:r>
            <a:r>
              <a:rPr lang="ru-RU" sz="1200" dirty="0" smtClean="0">
                <a:latin typeface="Segoe Print" panose="02000600000000000000" pitchFamily="2" charset="0"/>
              </a:rPr>
              <a:t> – вид интернет-мошенничества. Пользователь заманивается (письмом, баннером с поддельной ссылкой) на сайт, внешне не отличимый от настоящего, где у него крадут логины, пароли и другую личную информацию.</a:t>
            </a:r>
          </a:p>
        </p:txBody>
      </p:sp>
      <p:grpSp>
        <p:nvGrpSpPr>
          <p:cNvPr id="16" name="Группа 15"/>
          <p:cNvGrpSpPr/>
          <p:nvPr/>
        </p:nvGrpSpPr>
        <p:grpSpPr>
          <a:xfrm>
            <a:off x="428628" y="2539180"/>
            <a:ext cx="4202246" cy="3302061"/>
            <a:chOff x="4733542" y="1893259"/>
            <a:chExt cx="4169384" cy="3165351"/>
          </a:xfrm>
        </p:grpSpPr>
        <p:pic>
          <p:nvPicPr>
            <p:cNvPr id="17" name="Picture 7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 bwMode="auto">
            <a:xfrm>
              <a:off x="4733542" y="1893259"/>
              <a:ext cx="4169384" cy="3165351"/>
            </a:xfrm>
            <a:prstGeom prst="rect">
              <a:avLst/>
            </a:prstGeom>
            <a:ln w="25400" cap="flat" cmpd="sng" algn="ctr">
              <a:noFill/>
              <a:prstDash val="solid"/>
            </a:ln>
            <a:effectLst>
              <a:glow rad="139700">
                <a:srgbClr val="FF0000">
                  <a:alpha val="40000"/>
                </a:srgbClr>
              </a:glow>
            </a:effectLst>
            <a:extLst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</p:pic>
        <p:sp>
          <p:nvSpPr>
            <p:cNvPr id="18" name="Подзаголовок 2"/>
            <p:cNvSpPr txBox="1">
              <a:spLocks/>
            </p:cNvSpPr>
            <p:nvPr/>
          </p:nvSpPr>
          <p:spPr>
            <a:xfrm>
              <a:off x="7001365" y="4439888"/>
              <a:ext cx="1656184" cy="307342"/>
            </a:xfrm>
            <a:prstGeom prst="rect">
              <a:avLst/>
            </a:prstGeom>
            <a:ln w="25400" cap="flat" cmpd="sng" algn="ctr">
              <a:noFill/>
              <a:prstDash val="solid"/>
            </a:ln>
            <a:effectLst>
              <a:glow rad="139700">
                <a:srgbClr val="FF0000">
                  <a:alpha val="40000"/>
                </a:srgbClr>
              </a:glow>
            </a:effectLst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vert="horz" lIns="91440" tIns="45720" rIns="91440" bIns="45720" rtlCol="0" anchor="ctr">
              <a:normAutofit/>
            </a:bodyPr>
            <a:lstStyle>
              <a:defPPr>
                <a:defRPr lang="ru-RU"/>
              </a:defPPr>
              <a:lvl1pPr indent="0" algn="ctr">
                <a:spcBef>
                  <a:spcPct val="20000"/>
                </a:spcBef>
                <a:buFont typeface="Arial" panose="020B0604020202020204" pitchFamily="34" charset="0"/>
                <a:buNone/>
                <a:defRPr sz="1400" b="1" u="sng">
                  <a:solidFill>
                    <a:srgbClr val="FF0000"/>
                  </a:solidFill>
                  <a:latin typeface="Segoe Print" panose="02000600000000000000" pitchFamily="2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/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/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/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/>
              </a:lvl5pPr>
              <a:lvl6pPr marL="25146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/>
              </a:lvl6pPr>
              <a:lvl7pPr marL="29718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/>
              </a:lvl7pPr>
              <a:lvl8pPr marL="3429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/>
              </a:lvl8pPr>
              <a:lvl9pPr marL="38862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/>
              </a:lvl9pPr>
            </a:lstStyle>
            <a:p>
              <a:r>
                <a:rPr lang="ru-RU" dirty="0" err="1"/>
                <a:t>ВКонтакте</a:t>
              </a:r>
              <a:r>
                <a:rPr lang="ru-RU" dirty="0"/>
                <a:t>?</a:t>
              </a:r>
            </a:p>
          </p:txBody>
        </p:sp>
      </p:grpSp>
      <p:pic>
        <p:nvPicPr>
          <p:cNvPr id="20" name="Picture 11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4926842" y="766313"/>
            <a:ext cx="3832943" cy="2595282"/>
          </a:xfrm>
          <a:prstGeom prst="rect">
            <a:avLst/>
          </a:prstGeom>
          <a:ln w="25400" cap="flat" cmpd="sng" algn="ctr">
            <a:noFill/>
            <a:prstDash val="solid"/>
          </a:ln>
          <a:effectLst>
            <a:glow rad="139700">
              <a:srgbClr val="FF0000">
                <a:alpha val="40000"/>
              </a:srgbClr>
            </a:glow>
          </a:effectLst>
          <a:ex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p:sp>
        <p:nvSpPr>
          <p:cNvPr id="21" name="Подзаголовок 2"/>
          <p:cNvSpPr txBox="1">
            <a:spLocks/>
          </p:cNvSpPr>
          <p:nvPr/>
        </p:nvSpPr>
        <p:spPr>
          <a:xfrm>
            <a:off x="6617867" y="1556141"/>
            <a:ext cx="1578446" cy="299894"/>
          </a:xfrm>
          <a:prstGeom prst="rect">
            <a:avLst/>
          </a:prstGeom>
          <a:ln w="25400" cap="flat" cmpd="sng" algn="ctr">
            <a:noFill/>
            <a:prstDash val="solid"/>
          </a:ln>
          <a:effectLst>
            <a:glow rad="139700">
              <a:srgbClr val="FF0000">
                <a:alpha val="40000"/>
              </a:srgbClr>
            </a:glo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 lnSpcReduction="10000"/>
          </a:bodyPr>
          <a:lstStyle>
            <a:defPPr>
              <a:defRPr lang="ru-RU"/>
            </a:defPPr>
            <a:lvl1pPr indent="0" algn="ctr">
              <a:spcBef>
                <a:spcPct val="20000"/>
              </a:spcBef>
              <a:buFont typeface="Arial" panose="020B0604020202020204" pitchFamily="34" charset="0"/>
              <a:buNone/>
              <a:defRPr sz="1400" b="1" u="sng">
                <a:solidFill>
                  <a:srgbClr val="FF0000"/>
                </a:solidFill>
                <a:latin typeface="Segoe Print" panose="02000600000000000000" pitchFamily="2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/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/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/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/>
            </a:lvl5pPr>
            <a:lvl6pPr marL="25146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9pPr>
          </a:lstStyle>
          <a:p>
            <a:r>
              <a:rPr lang="ru-RU" dirty="0"/>
              <a:t>Яндекс?</a:t>
            </a:r>
          </a:p>
        </p:txBody>
      </p:sp>
      <p:sp>
        <p:nvSpPr>
          <p:cNvPr id="11" name="Объект 2"/>
          <p:cNvSpPr txBox="1">
            <a:spLocks/>
          </p:cNvSpPr>
          <p:nvPr/>
        </p:nvSpPr>
        <p:spPr>
          <a:xfrm>
            <a:off x="4926842" y="3807725"/>
            <a:ext cx="3832943" cy="2074460"/>
          </a:xfrm>
          <a:prstGeom prst="rect">
            <a:avLst/>
          </a:prstGeom>
          <a:ln w="25400" cap="flat" cmpd="sng" algn="ctr">
            <a:noFill/>
            <a:prstDash val="solid"/>
          </a:ln>
          <a:effectLst>
            <a:glow rad="139700">
              <a:srgbClr val="00B050">
                <a:alpha val="40000"/>
              </a:srgb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7800" indent="-177800">
              <a:tabLst>
                <a:tab pos="2955925" algn="l"/>
              </a:tabLst>
            </a:pPr>
            <a:r>
              <a:rPr lang="ru-RU" sz="1400" dirty="0">
                <a:solidFill>
                  <a:schemeClr val="tx1"/>
                </a:solidFill>
                <a:latin typeface="Segoe Print" panose="02000600000000000000" pitchFamily="2" charset="0"/>
              </a:rPr>
              <a:t>Используй инструменты браузера: «избранное», «закладки», «быстрый доступ»!</a:t>
            </a:r>
          </a:p>
          <a:p>
            <a:pPr marL="177800" indent="-177800">
              <a:tabLst>
                <a:tab pos="2955925" algn="l"/>
              </a:tabLst>
            </a:pPr>
            <a:r>
              <a:rPr lang="ru-RU" sz="1400" dirty="0">
                <a:solidFill>
                  <a:schemeClr val="tx1"/>
                </a:solidFill>
                <a:latin typeface="Segoe Print" panose="02000600000000000000" pitchFamily="2" charset="0"/>
              </a:rPr>
              <a:t>Проверяй адрес сайта!</a:t>
            </a:r>
          </a:p>
          <a:p>
            <a:pPr marL="177800" indent="-177800">
              <a:tabLst>
                <a:tab pos="2955925" algn="l"/>
              </a:tabLst>
            </a:pPr>
            <a:r>
              <a:rPr lang="ru-RU" sz="1400" dirty="0">
                <a:solidFill>
                  <a:schemeClr val="tx1"/>
                </a:solidFill>
                <a:latin typeface="Segoe Print" panose="02000600000000000000" pitchFamily="2" charset="0"/>
              </a:rPr>
              <a:t>Обрати внимание на настоящий адрес сайта! </a:t>
            </a:r>
            <a:br>
              <a:rPr lang="ru-RU" sz="1400" dirty="0">
                <a:solidFill>
                  <a:schemeClr val="tx1"/>
                </a:solidFill>
                <a:latin typeface="Segoe Print" panose="02000600000000000000" pitchFamily="2" charset="0"/>
              </a:rPr>
            </a:br>
            <a:r>
              <a:rPr lang="ru-RU" sz="1200" dirty="0">
                <a:solidFill>
                  <a:schemeClr val="tx1"/>
                </a:solidFill>
                <a:latin typeface="Segoe Print" panose="02000600000000000000" pitchFamily="2" charset="0"/>
              </a:rPr>
              <a:t>При наведении мыши реальный адрес отображается </a:t>
            </a:r>
            <a:r>
              <a:rPr lang="ru-RU" sz="1200" dirty="0" smtClean="0">
                <a:solidFill>
                  <a:schemeClr val="tx1"/>
                </a:solidFill>
                <a:latin typeface="Segoe Print" panose="02000600000000000000" pitchFamily="2" charset="0"/>
              </a:rPr>
              <a:t>во </a:t>
            </a:r>
            <a:r>
              <a:rPr lang="ru-RU" sz="1200" dirty="0">
                <a:solidFill>
                  <a:schemeClr val="tx1"/>
                </a:solidFill>
                <a:latin typeface="Segoe Print" panose="02000600000000000000" pitchFamily="2" charset="0"/>
              </a:rPr>
              <a:t>всплывающей подсказке</a:t>
            </a:r>
          </a:p>
        </p:txBody>
      </p:sp>
    </p:spTree>
    <p:extLst>
      <p:ext uri="{BB962C8B-B14F-4D97-AF65-F5344CB8AC3E}">
        <p14:creationId xmlns:p14="http://schemas.microsoft.com/office/powerpoint/2010/main" val="25821051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2816</TotalTime>
  <Words>833</Words>
  <Application>Microsoft Office PowerPoint</Application>
  <PresentationFormat>Экран (4:3)</PresentationFormat>
  <Paragraphs>231</Paragraphs>
  <Slides>19</Slides>
  <Notes>17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Тема Office</vt:lpstr>
      <vt:lpstr>Презентация PowerPoint</vt:lpstr>
      <vt:lpstr>ИНСТРУМЕНТЫ ДЛЯ РАБОТЫ В  ИНТЕРНЕТЕ</vt:lpstr>
      <vt:lpstr>ВНИМАНИЕ! ЛИЧНЫЕ ДАННЫЕ!</vt:lpstr>
      <vt:lpstr>АНОНИМНОСТЬ В ИНТЕРНЕТЕ</vt:lpstr>
      <vt:lpstr>ТВОЙ «ЦИФРОВОЙ ПОРТРЕТ»</vt:lpstr>
      <vt:lpstr> «ГИПОТЕТИЧЕСКИЙ ЦИФРОВОЙ ПОРТРЕТ»</vt:lpstr>
      <vt:lpstr>СЕТЕВОЙ ЭТИКЕТ</vt:lpstr>
      <vt:lpstr>ОБЩЕНИЕ В ИНТЕРНЕТЕ</vt:lpstr>
      <vt:lpstr>ОСТОРОЖНО, ПОДДЕЛЬНЫЕ САЙТЫ</vt:lpstr>
      <vt:lpstr>ОСТОРОЖНО, ПОДДЕЛКИ!</vt:lpstr>
      <vt:lpstr>ОСТОРОЖНО, ЛОВУШКИ!</vt:lpstr>
      <vt:lpstr>МОБИЛЬНЫЙ ИНТЕРНЕТ</vt:lpstr>
      <vt:lpstr>ВРЕДОНОСНЫЕ ПРОГРАММЫ</vt:lpstr>
      <vt:lpstr>ПЛАТНЫЕ УСЛУГИ</vt:lpstr>
      <vt:lpstr>НАСТРОЙ КОМПЬЮТЕР</vt:lpstr>
      <vt:lpstr>НАСТРОЙ ИНСТРУМЕНТЫ</vt:lpstr>
      <vt:lpstr>ИНТЕРНЕТ–ЗАВИСИМОСТЬ </vt:lpstr>
      <vt:lpstr>ИНТЕРНЕТ–ЗАВИСИМОСТЬ И ЗДОРОВЬЕ 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УРОКИ БЕЗОПАСНОГО ИНТЕРНЕТА</dc:title>
  <dc:creator>Олег</dc:creator>
  <cp:lastModifiedBy>PC</cp:lastModifiedBy>
  <cp:revision>239</cp:revision>
  <dcterms:created xsi:type="dcterms:W3CDTF">2013-10-12T16:22:24Z</dcterms:created>
  <dcterms:modified xsi:type="dcterms:W3CDTF">2020-05-27T07:18:31Z</dcterms:modified>
</cp:coreProperties>
</file>