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3" r:id="rId1"/>
  </p:sldMasterIdLst>
  <p:notesMasterIdLst>
    <p:notesMasterId r:id="rId19"/>
  </p:notesMasterIdLst>
  <p:sldIdLst>
    <p:sldId id="511" r:id="rId2"/>
    <p:sldId id="528" r:id="rId3"/>
    <p:sldId id="510" r:id="rId4"/>
    <p:sldId id="515" r:id="rId5"/>
    <p:sldId id="529" r:id="rId6"/>
    <p:sldId id="520" r:id="rId7"/>
    <p:sldId id="522" r:id="rId8"/>
    <p:sldId id="536" r:id="rId9"/>
    <p:sldId id="533" r:id="rId10"/>
    <p:sldId id="534" r:id="rId11"/>
    <p:sldId id="535" r:id="rId12"/>
    <p:sldId id="541" r:id="rId13"/>
    <p:sldId id="509" r:id="rId14"/>
    <p:sldId id="519" r:id="rId15"/>
    <p:sldId id="524" r:id="rId16"/>
    <p:sldId id="538" r:id="rId17"/>
    <p:sldId id="542" r:id="rId18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26722"/>
    <a:srgbClr val="D8DCE5"/>
    <a:srgbClr val="0062A7"/>
    <a:srgbClr val="49556E"/>
    <a:srgbClr val="FFCC99"/>
    <a:srgbClr val="921A1D"/>
    <a:srgbClr val="E62B25"/>
    <a:srgbClr val="F18420"/>
    <a:srgbClr val="F99B1C"/>
    <a:srgbClr val="FFB87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CAF9ED-07DC-4A11-8D7F-57B35C25682E}" styleName="Средний стиль 1 —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28" autoAdjust="0"/>
    <p:restoredTop sz="91601" autoAdjust="0"/>
  </p:normalViewPr>
  <p:slideViewPr>
    <p:cSldViewPr>
      <p:cViewPr>
        <p:scale>
          <a:sx n="80" d="100"/>
          <a:sy n="80" d="100"/>
        </p:scale>
        <p:origin x="-948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01.09.2019</c:v>
                </c:pt>
              </c:strCache>
            </c:strRef>
          </c:tx>
          <c:invertIfNegative val="0"/>
          <c:cat>
            <c:strRef>
              <c:f>Лист1!$A$2:$A$4</c:f>
              <c:strCache>
                <c:ptCount val="3"/>
                <c:pt idx="0">
                  <c:v>всего детей в ОО</c:v>
                </c:pt>
                <c:pt idx="1">
                  <c:v>детей с ОВЗ (ЗПР)</c:v>
                </c:pt>
                <c:pt idx="2">
                  <c:v>детей инвалидов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365</c:v>
                </c:pt>
                <c:pt idx="1">
                  <c:v>102</c:v>
                </c:pt>
                <c:pt idx="2">
                  <c:v>4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01.09.2020</c:v>
                </c:pt>
              </c:strCache>
            </c:strRef>
          </c:tx>
          <c:invertIfNegative val="0"/>
          <c:cat>
            <c:strRef>
              <c:f>Лист1!$A$2:$A$4</c:f>
              <c:strCache>
                <c:ptCount val="3"/>
                <c:pt idx="0">
                  <c:v>всего детей в ОО</c:v>
                </c:pt>
                <c:pt idx="1">
                  <c:v>детей с ОВЗ (ЗПР)</c:v>
                </c:pt>
                <c:pt idx="2">
                  <c:v>детей инвалидов</c:v>
                </c:pt>
              </c:strCache>
            </c:strRef>
          </c:cat>
          <c:val>
            <c:numRef>
              <c:f>Лист1!$C$2:$C$4</c:f>
              <c:numCache>
                <c:formatCode>General</c:formatCode>
                <c:ptCount val="3"/>
                <c:pt idx="0">
                  <c:v>358</c:v>
                </c:pt>
                <c:pt idx="1">
                  <c:v>96</c:v>
                </c:pt>
                <c:pt idx="2">
                  <c:v>3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01.09.2021</c:v>
                </c:pt>
              </c:strCache>
            </c:strRef>
          </c:tx>
          <c:invertIfNegative val="0"/>
          <c:cat>
            <c:strRef>
              <c:f>Лист1!$A$2:$A$4</c:f>
              <c:strCache>
                <c:ptCount val="3"/>
                <c:pt idx="0">
                  <c:v>всего детей в ОО</c:v>
                </c:pt>
                <c:pt idx="1">
                  <c:v>детей с ОВЗ (ЗПР)</c:v>
                </c:pt>
                <c:pt idx="2">
                  <c:v>детей инвалидов</c:v>
                </c:pt>
              </c:strCache>
            </c:strRef>
          </c:cat>
          <c:val>
            <c:numRef>
              <c:f>Лист1!$D$2:$D$4</c:f>
              <c:numCache>
                <c:formatCode>General</c:formatCode>
                <c:ptCount val="3"/>
                <c:pt idx="0">
                  <c:v>363</c:v>
                </c:pt>
                <c:pt idx="1">
                  <c:v>95</c:v>
                </c:pt>
                <c:pt idx="2">
                  <c:v>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83576320"/>
        <c:axId val="83600896"/>
      </c:barChart>
      <c:catAx>
        <c:axId val="83576320"/>
        <c:scaling>
          <c:orientation val="minMax"/>
        </c:scaling>
        <c:delete val="0"/>
        <c:axPos val="b"/>
        <c:majorTickMark val="out"/>
        <c:minorTickMark val="none"/>
        <c:tickLblPos val="nextTo"/>
        <c:crossAx val="83600896"/>
        <c:crosses val="autoZero"/>
        <c:auto val="1"/>
        <c:lblAlgn val="ctr"/>
        <c:lblOffset val="100"/>
        <c:noMultiLvlLbl val="0"/>
      </c:catAx>
      <c:valAx>
        <c:axId val="8360089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83576320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6B6FC91F-274B-40EF-9333-50A2A4C0AD62}" type="datetimeFigureOut">
              <a:rPr lang="ru-RU"/>
              <a:pPr>
                <a:defRPr/>
              </a:pPr>
              <a:t>13.09.2021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7EBF84DF-22D0-4396-B119-5D39F44320E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8380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EBF84DF-22D0-4396-B119-5D39F44320E3}" type="slidenum">
              <a:rPr lang="ru-RU" smtClean="0"/>
              <a:pPr>
                <a:defRPr/>
              </a:pPr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43266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EBF84DF-22D0-4396-B119-5D39F44320E3}" type="slidenum">
              <a:rPr lang="ru-RU" smtClean="0"/>
              <a:pPr>
                <a:defRPr/>
              </a:pPr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46917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EBF84DF-22D0-4396-B119-5D39F44320E3}" type="slidenum">
              <a:rPr lang="ru-RU" smtClean="0"/>
              <a:pPr>
                <a:defRPr/>
              </a:pPr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385018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EBF84DF-22D0-4396-B119-5D39F44320E3}" type="slidenum">
              <a:rPr lang="ru-RU" smtClean="0"/>
              <a:pPr>
                <a:defRPr/>
              </a:pPr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675437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EBF84DF-22D0-4396-B119-5D39F44320E3}" type="slidenum">
              <a:rPr lang="ru-RU" smtClean="0"/>
              <a:pPr>
                <a:defRPr/>
              </a:pPr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546521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EBF84DF-22D0-4396-B119-5D39F44320E3}" type="slidenum">
              <a:rPr lang="ru-RU" smtClean="0"/>
              <a:pPr>
                <a:defRPr/>
              </a:pPr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315101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EBF84DF-22D0-4396-B119-5D39F44320E3}" type="slidenum">
              <a:rPr lang="ru-RU" smtClean="0"/>
              <a:pPr>
                <a:defRPr/>
              </a:pPr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1630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4530"/>
            <a:ext cx="6858000" cy="2387600"/>
          </a:xfrm>
        </p:spPr>
        <p:txBody>
          <a:bodyPr anchor="b">
            <a:normAutofit/>
          </a:bodyPr>
          <a:lstStyle>
            <a:lvl1pPr algn="ctr">
              <a:defRPr sz="45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 algn="ctr">
              <a:buNone/>
              <a:defRPr sz="21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691054E-C113-452F-9AEE-100A66C9063F}" type="datetime1">
              <a:rPr lang="ru-RU" smtClean="0"/>
              <a:pPr>
                <a:defRPr/>
              </a:pPr>
              <a:t>13.09.2021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      Российская академия народного хозяйства и государственной службы при  Президенте Российской Федерации.   Выпускной квалификационный проект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08BEC46-C5E2-4B00-93FD-EF82F4284C99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922559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1823C46-110E-4F13-B13A-1914565471D2}" type="datetime1">
              <a:rPr lang="ru-RU" smtClean="0"/>
              <a:pPr>
                <a:defRPr/>
              </a:pPr>
              <a:t>13.09.2021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      Российская академия народного хозяйства и государственной службы при  Президенте Российской Федерации.   Выпускной квалификационный проект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BC2158F-C07D-4E71-822C-68A648B4DEC9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38728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0362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0363"/>
            <a:ext cx="5800725" cy="581183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53658E3-6F5F-409D-8BD7-B31A53456C9B}" type="datetime1">
              <a:rPr lang="ru-RU" smtClean="0"/>
              <a:pPr>
                <a:defRPr/>
              </a:pPr>
              <a:t>13.09.2021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      Российская академия народного хозяйства и государственной службы при  Президенте Российской Федерации.   Выпускной квалификационный проект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BD6766-4E1A-4026-B100-8D8EA13BF48F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23324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725D89C-B26F-4732-8D52-7E5BB496F923}" type="datetime1">
              <a:rPr lang="ru-RU" smtClean="0"/>
              <a:pPr>
                <a:defRPr/>
              </a:pPr>
              <a:t>13.09.2021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      Российская академия народного хозяйства и государственной службы при  Президенте Российской Федерации.   Выпускной квалификационный проект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8F7AD3-20E0-496A-8423-099088011E5B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42817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12423"/>
            <a:ext cx="7886700" cy="2851208"/>
          </a:xfrm>
        </p:spPr>
        <p:txBody>
          <a:bodyPr anchor="b">
            <a:normAutofit/>
          </a:bodyPr>
          <a:lstStyle>
            <a:lvl1pPr>
              <a:defRPr sz="45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52634"/>
            <a:ext cx="78867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762760-7462-4899-8B44-FF61F5CBFC9E}" type="datetime1">
              <a:rPr lang="ru-RU" smtClean="0"/>
              <a:pPr>
                <a:defRPr/>
              </a:pPr>
              <a:t>13.09.2021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      Российская академия народного хозяйства и государственной службы при  Президенте Российской Федерации.   Выпускной квалификационный проект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F664D2-1BD0-4A61-B152-7B31CC6A854C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24691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3845" y="1828801"/>
            <a:ext cx="3886200" cy="435133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8801"/>
            <a:ext cx="3886200" cy="435133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D7FBC1B-F90D-4884-AF3C-36A573F9AEAC}" type="datetime1">
              <a:rPr lang="ru-RU" smtClean="0"/>
              <a:pPr>
                <a:defRPr/>
              </a:pPr>
              <a:t>13.09.2021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      Российская академия народного хозяйства и государственной службы при  Президенте Российской Федерации.   Выпускной квалификационный проект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86948F9-966D-4B85-91B5-EB2161AA4346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637954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3845" y="1681851"/>
            <a:ext cx="386715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45" y="2507551"/>
            <a:ext cx="3867150" cy="368052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851"/>
            <a:ext cx="38862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7551"/>
            <a:ext cx="3886201" cy="368052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01F821E-54B4-4548-BC11-6F6022107663}" type="datetime1">
              <a:rPr lang="ru-RU" smtClean="0"/>
              <a:pPr>
                <a:defRPr/>
              </a:pPr>
              <a:t>13.09.2021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      Российская академия народного хозяйства и государственной службы при  Президенте Российской Федерации.   Выпускной квалификационный проект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CF0BB5-9D93-48C2-824D-82144272B705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26444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420B916-3995-4F66-8077-5414E1552FDB}" type="datetime1">
              <a:rPr lang="ru-RU" smtClean="0"/>
              <a:pPr>
                <a:defRPr/>
              </a:pPr>
              <a:t>13.09.2021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      Российская академия народного хозяйства и государственной службы при  Президенте Российской Федерации.   Выпускной квалификационный проект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37D55-46E1-4C6C-A1CF-9F94FD807387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36891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E72B33E-A7A8-4FB0-B759-64CC55F5EDF9}" type="datetime1">
              <a:rPr lang="ru-RU" smtClean="0"/>
              <a:pPr>
                <a:defRPr/>
              </a:pPr>
              <a:t>13.09.2021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      Российская академия народного хозяйства и государственной службы при  Президенте Российской Федерации.   Выпускной квалификационный проект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5D03110-3EB0-485A-8B10-FF7B6ED9832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57912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57201"/>
            <a:ext cx="2948940" cy="1600197"/>
          </a:xfrm>
        </p:spPr>
        <p:txBody>
          <a:bodyPr anchor="b">
            <a:normAutofit/>
          </a:bodyPr>
          <a:lstStyle>
            <a:lvl1pPr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990600"/>
            <a:ext cx="4629150" cy="487680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936" y="2057399"/>
            <a:ext cx="294894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EF92650-71DB-436C-83C4-29C4D082522F}" type="datetime1">
              <a:rPr lang="ru-RU" smtClean="0"/>
              <a:pPr>
                <a:defRPr/>
              </a:pPr>
              <a:t>13.09.2021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      Российская академия народного хозяйства и государственной службы при  Президенте Российской Федерации.   Выпускной квалификационный проект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3C11D12-DA6E-48D6-AA1A-3CD5D6126C10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12517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57200"/>
            <a:ext cx="2948940" cy="1600200"/>
          </a:xfrm>
        </p:spPr>
        <p:txBody>
          <a:bodyPr anchor="b">
            <a:normAutofit/>
          </a:bodyPr>
          <a:lstStyle>
            <a:lvl1pPr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6200" y="990600"/>
            <a:ext cx="4629150" cy="48768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936" y="2057400"/>
            <a:ext cx="294894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5830E3A-DA71-4F28-878B-AB0AA5324125}" type="datetime1">
              <a:rPr lang="ru-RU" smtClean="0"/>
              <a:pPr>
                <a:defRPr/>
              </a:pPr>
              <a:t>13.09.2021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      Российская академия народного хозяйства и государственной службы при  Президенте Российской Федерации.   Выпускной квалификационный проект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9947C0-BD5D-464F-8EAE-7242CF0D7FD7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89497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33845" y="365760"/>
            <a:ext cx="78867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3845" y="1828801"/>
            <a:ext cx="78867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25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>
              <a:defRPr/>
            </a:pPr>
            <a:fld id="{E0948006-4FA6-48EF-92EE-8579CDB701D8}" type="datetime1">
              <a:rPr lang="ru-RU" smtClean="0"/>
              <a:pPr>
                <a:defRPr/>
              </a:pPr>
              <a:t>13.09.2021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25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>
              <a:defRPr/>
            </a:pPr>
            <a:r>
              <a:rPr lang="ru-RU"/>
              <a:t>      Российская академия народного хозяйства и государственной службы при  Президенте Российской Федерации.   Выпускной квалификационный проект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63145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2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1B27AC99-8E6A-459C-8DE1-0C83495690B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81944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4" r:id="rId1"/>
    <p:sldLayoutId id="2147483735" r:id="rId2"/>
    <p:sldLayoutId id="2147483736" r:id="rId3"/>
    <p:sldLayoutId id="2147483737" r:id="rId4"/>
    <p:sldLayoutId id="2147483738" r:id="rId5"/>
    <p:sldLayoutId id="2147483739" r:id="rId6"/>
    <p:sldLayoutId id="2147483740" r:id="rId7"/>
    <p:sldLayoutId id="2147483741" r:id="rId8"/>
    <p:sldLayoutId id="2147483742" r:id="rId9"/>
    <p:sldLayoutId id="2147483743" r:id="rId10"/>
    <p:sldLayoutId id="2147483744" r:id="rId11"/>
  </p:sldLayoutIdLst>
  <p:hf hd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s://cloud.mail.ru/public/jBti/fwEJUbo27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cloud.mail.ru/public/37Bm/aid2QCNrH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8F7AD3-20E0-496A-8423-099088011E5B}" type="slidenum">
              <a:rPr lang="ru-RU" sz="1200" b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pPr>
                <a:defRPr/>
              </a:pPr>
              <a:t>1</a:t>
            </a:fld>
            <a:endParaRPr lang="ru-RU" sz="1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141164"/>
              </p:ext>
            </p:extLst>
          </p:nvPr>
        </p:nvGraphicFramePr>
        <p:xfrm>
          <a:off x="755575" y="1772816"/>
          <a:ext cx="7764970" cy="2520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76266">
                  <a:extLst>
                    <a:ext uri="{9D8B030D-6E8A-4147-A177-3AD203B41FA5}">
                      <a16:colId xmlns="" xmlns:a16="http://schemas.microsoft.com/office/drawing/2014/main" val="3452886001"/>
                    </a:ext>
                  </a:extLst>
                </a:gridCol>
                <a:gridCol w="5388704">
                  <a:extLst>
                    <a:ext uri="{9D8B030D-6E8A-4147-A177-3AD203B41FA5}">
                      <a16:colId xmlns="" xmlns:a16="http://schemas.microsoft.com/office/drawing/2014/main" val="4055115307"/>
                    </a:ext>
                  </a:extLst>
                </a:gridCol>
              </a:tblGrid>
              <a:tr h="1260140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Наименование проекта (полное):</a:t>
                      </a:r>
                      <a:endParaRPr lang="ru-RU" sz="18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21A1D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0062A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ru-RU" sz="135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Сетевое взаимодействие образовательных организаций в инклюзивном образовательном пространстве ВСГО </a:t>
                      </a:r>
                    </a:p>
                    <a:p>
                      <a:r>
                        <a:rPr lang="ru-RU" sz="135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«МЫ ВМЕСТЕ»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21A1D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925187949"/>
                  </a:ext>
                </a:extLst>
              </a:tr>
              <a:tr h="1260140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i="0" u="none" strike="noStrike" kern="1200" baseline="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Наименование проекта (сокращенное):</a:t>
                      </a:r>
                      <a:endParaRPr lang="ru-RU" sz="1800" dirty="0"/>
                    </a:p>
                  </a:txBody>
                  <a:tcPr anchor="ctr">
                    <a:lnL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21A1D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2A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5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Проект «МЫ ВМЕСТЕ»</a:t>
                      </a:r>
                      <a:endParaRPr lang="ru-RU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21A1D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39153729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966245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8F7AD3-20E0-496A-8423-099088011E5B}" type="slidenum">
              <a:rPr lang="ru-RU" sz="1200" b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pPr>
                <a:defRPr/>
              </a:pPr>
              <a:t>10</a:t>
            </a:fld>
            <a:endParaRPr lang="ru-RU" sz="1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1" name="Таблица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9102719"/>
              </p:ext>
            </p:extLst>
          </p:nvPr>
        </p:nvGraphicFramePr>
        <p:xfrm>
          <a:off x="179512" y="657329"/>
          <a:ext cx="8533953" cy="5507975"/>
        </p:xfrm>
        <a:graphic>
          <a:graphicData uri="http://schemas.openxmlformats.org/drawingml/2006/table">
            <a:tbl>
              <a:tblPr firstRow="1" bandRow="1"/>
              <a:tblGrid>
                <a:gridCol w="178806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6745888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5507975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1pPr>
                      <a:lvl2pPr marL="3429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2pPr>
                      <a:lvl3pPr marL="6858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3pPr>
                      <a:lvl4pPr marL="10287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4pPr>
                      <a:lvl5pPr marL="13716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5pPr>
                      <a:lvl6pPr marL="17145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6pPr>
                      <a:lvl7pPr marL="20574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7pPr>
                      <a:lvl8pPr marL="24003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8pPr>
                      <a:lvl9pPr marL="27432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9pPr>
                    </a:lstStyle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800" b="1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Задача 2</a:t>
                      </a:r>
                    </a:p>
                    <a:p>
                      <a:endParaRPr lang="ru-RU" sz="18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62A7"/>
                    </a:solidFill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1pPr>
                      <a:lvl2pPr marL="3429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2pPr>
                      <a:lvl3pPr marL="6858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3pPr>
                      <a:lvl4pPr marL="10287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4pPr>
                      <a:lvl5pPr marL="13716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5pPr>
                      <a:lvl6pPr marL="17145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6pPr>
                      <a:lvl7pPr marL="20574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7pPr>
                      <a:lvl8pPr marL="24003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8pPr>
                      <a:lvl9pPr marL="27432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9pPr>
                    </a:lstStyle>
                    <a:p>
                      <a:r>
                        <a:rPr lang="ru-RU" sz="1350" b="1" u="sng" kern="1200" dirty="0" smtClean="0">
                          <a:solidFill>
                            <a:schemeClr val="tx1"/>
                          </a:solidFill>
                          <a:effectLst/>
                          <a:latin typeface="Calibri Light"/>
                          <a:ea typeface="+mn-ea"/>
                          <a:cs typeface="+mn-cs"/>
                        </a:rPr>
                        <a:t>Цель базовой площадки - это</a:t>
                      </a:r>
                      <a:r>
                        <a:rPr lang="ru-RU" sz="1350" b="1" kern="1200" dirty="0" smtClean="0">
                          <a:solidFill>
                            <a:schemeClr val="tx1"/>
                          </a:solidFill>
                          <a:effectLst/>
                          <a:latin typeface="Calibri Light"/>
                          <a:ea typeface="+mn-ea"/>
                          <a:cs typeface="+mn-cs"/>
                        </a:rPr>
                        <a:t> обобщение, распространение инновационных практик инклюзивного образования. </a:t>
                      </a:r>
                    </a:p>
                    <a:p>
                      <a:r>
                        <a:rPr lang="ru-RU" sz="1350" b="1" u="sng" kern="1200" dirty="0" smtClean="0">
                          <a:solidFill>
                            <a:schemeClr val="tx1"/>
                          </a:solidFill>
                          <a:effectLst/>
                          <a:latin typeface="Calibri Light"/>
                          <a:ea typeface="+mn-ea"/>
                          <a:cs typeface="+mn-cs"/>
                        </a:rPr>
                        <a:t>Организация деятельности базовой площадки строится на основе</a:t>
                      </a:r>
                      <a:r>
                        <a:rPr lang="ru-RU" sz="1350" b="1" kern="1200" dirty="0" smtClean="0">
                          <a:solidFill>
                            <a:schemeClr val="tx1"/>
                          </a:solidFill>
                          <a:effectLst/>
                          <a:latin typeface="Calibri Ligh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350" b="1" u="sng" kern="1200" dirty="0" smtClean="0">
                          <a:solidFill>
                            <a:schemeClr val="tx1"/>
                          </a:solidFill>
                          <a:effectLst/>
                          <a:latin typeface="Calibri Light"/>
                          <a:ea typeface="+mn-ea"/>
                          <a:cs typeface="+mn-cs"/>
                        </a:rPr>
                        <a:t>взаимодействия</a:t>
                      </a:r>
                      <a:r>
                        <a:rPr lang="ru-RU" sz="1350" b="1" kern="1200" dirty="0" smtClean="0">
                          <a:solidFill>
                            <a:schemeClr val="tx1"/>
                          </a:solidFill>
                          <a:effectLst/>
                          <a:latin typeface="Calibri Light"/>
                          <a:ea typeface="+mn-ea"/>
                          <a:cs typeface="+mn-cs"/>
                        </a:rPr>
                        <a:t> с ресурсной и пилотными площадками. </a:t>
                      </a:r>
                    </a:p>
                    <a:p>
                      <a:r>
                        <a:rPr lang="ru-RU" sz="1350" b="1" u="sng" kern="1200" dirty="0" smtClean="0">
                          <a:solidFill>
                            <a:schemeClr val="tx1"/>
                          </a:solidFill>
                          <a:effectLst/>
                          <a:latin typeface="Calibri Light"/>
                          <a:ea typeface="+mn-ea"/>
                          <a:cs typeface="+mn-cs"/>
                        </a:rPr>
                        <a:t>Базовая площадка осуществляет: </a:t>
                      </a:r>
                      <a:endParaRPr lang="ru-RU" sz="1350" b="1" kern="1200" dirty="0" smtClean="0">
                        <a:solidFill>
                          <a:schemeClr val="tx1"/>
                        </a:solidFill>
                        <a:effectLst/>
                        <a:latin typeface="Calibri Light"/>
                        <a:ea typeface="+mn-ea"/>
                        <a:cs typeface="+mn-cs"/>
                      </a:endParaRPr>
                    </a:p>
                    <a:p>
                      <a:pPr lvl="0" fontAlgn="base"/>
                      <a:r>
                        <a:rPr lang="ru-RU" sz="1350" b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Calibri Light"/>
                          <a:ea typeface="+mn-ea"/>
                          <a:cs typeface="+mn-cs"/>
                        </a:rPr>
                        <a:t>организацию и проведение семинаров, мастер-классов, конференций, индивидуальных консультаций по вопросам организации инклюзивного образования; </a:t>
                      </a:r>
                    </a:p>
                    <a:p>
                      <a:pPr lvl="0" fontAlgn="base"/>
                      <a:r>
                        <a:rPr lang="ru-RU" sz="1350" b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Calibri Light"/>
                          <a:ea typeface="+mn-ea"/>
                          <a:cs typeface="+mn-cs"/>
                        </a:rPr>
                        <a:t>подготовку методических материалов по обобщению опыта организации инклюзивного образования; </a:t>
                      </a:r>
                    </a:p>
                    <a:p>
                      <a:pPr lvl="0" fontAlgn="base"/>
                      <a:r>
                        <a:rPr lang="ru-RU" sz="1350" b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Calibri Light"/>
                          <a:ea typeface="+mn-ea"/>
                          <a:cs typeface="+mn-cs"/>
                        </a:rPr>
                        <a:t>оказание информационно-методической помощи пилотным площадкам по вопросам организации инклюзивного образования. </a:t>
                      </a:r>
                    </a:p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endParaRPr lang="ru-RU" sz="2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402585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8F7AD3-20E0-496A-8423-099088011E5B}" type="slidenum">
              <a:rPr lang="ru-RU" sz="1200" b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pPr>
                <a:defRPr/>
              </a:pPr>
              <a:t>11</a:t>
            </a:fld>
            <a:endParaRPr lang="ru-RU" sz="1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1" name="Таблица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3356572"/>
              </p:ext>
            </p:extLst>
          </p:nvPr>
        </p:nvGraphicFramePr>
        <p:xfrm>
          <a:off x="179512" y="692696"/>
          <a:ext cx="8533953" cy="5472608"/>
        </p:xfrm>
        <a:graphic>
          <a:graphicData uri="http://schemas.openxmlformats.org/drawingml/2006/table">
            <a:tbl>
              <a:tblPr firstRow="1" bandRow="1"/>
              <a:tblGrid>
                <a:gridCol w="178806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6745888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5472608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1pPr>
                      <a:lvl2pPr marL="3429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2pPr>
                      <a:lvl3pPr marL="6858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3pPr>
                      <a:lvl4pPr marL="10287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4pPr>
                      <a:lvl5pPr marL="13716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5pPr>
                      <a:lvl6pPr marL="17145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6pPr>
                      <a:lvl7pPr marL="20574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7pPr>
                      <a:lvl8pPr marL="24003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8pPr>
                      <a:lvl9pPr marL="27432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9pPr>
                    </a:lstStyle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800" b="1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Задача 3</a:t>
                      </a:r>
                    </a:p>
                    <a:p>
                      <a:endParaRPr lang="ru-RU" sz="1800" b="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62A7"/>
                    </a:solidFill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1pPr>
                      <a:lvl2pPr marL="3429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2pPr>
                      <a:lvl3pPr marL="6858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3pPr>
                      <a:lvl4pPr marL="10287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4pPr>
                      <a:lvl5pPr marL="13716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5pPr>
                      <a:lvl6pPr marL="17145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6pPr>
                      <a:lvl7pPr marL="20574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7pPr>
                      <a:lvl8pPr marL="24003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8pPr>
                      <a:lvl9pPr marL="27432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9pPr>
                    </a:lstStyle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smtClean="0">
                          <a:solidFill>
                            <a:srgbClr val="49556E"/>
                          </a:solidFill>
                        </a:rPr>
                        <a:t>Цель пилотной площадки: поддержка инклюзивного образования, обновление содержания, совершенствование форм, методов образования, апробация новых технологий, внедрение инновационных программ по инклюзивному образованию. </a:t>
                      </a:r>
                    </a:p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smtClean="0">
                          <a:solidFill>
                            <a:srgbClr val="49556E"/>
                          </a:solidFill>
                        </a:rPr>
                        <a:t>Задачи пилотной площадки: </a:t>
                      </a:r>
                    </a:p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smtClean="0">
                          <a:solidFill>
                            <a:srgbClr val="49556E"/>
                          </a:solidFill>
                        </a:rPr>
                        <a:t>- внедрение программ, проектов, направленных на создание условий для инклюзивного образования; </a:t>
                      </a:r>
                    </a:p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smtClean="0">
                          <a:solidFill>
                            <a:srgbClr val="49556E"/>
                          </a:solidFill>
                        </a:rPr>
                        <a:t>- создание условий для реализации творческого потенциала детей и педагогов образовательных учреждений;  </a:t>
                      </a:r>
                    </a:p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smtClean="0">
                          <a:solidFill>
                            <a:srgbClr val="49556E"/>
                          </a:solidFill>
                        </a:rPr>
                        <a:t>- участие в обучающих семинарах и научно-практических конференциях и других мероприятиях проекта. </a:t>
                      </a:r>
                    </a:p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smtClean="0">
                          <a:solidFill>
                            <a:srgbClr val="49556E"/>
                          </a:solidFill>
                        </a:rPr>
                        <a:t>Пилотные площадки взаимодействуют с базовыми площадками на основании договоров. </a:t>
                      </a:r>
                      <a:endParaRPr lang="ru-RU" sz="2000" b="1" dirty="0">
                        <a:solidFill>
                          <a:srgbClr val="49556E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3605939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25126195"/>
              </p:ext>
            </p:extLst>
          </p:nvPr>
        </p:nvGraphicFramePr>
        <p:xfrm>
          <a:off x="305023" y="404664"/>
          <a:ext cx="8533953" cy="5472608"/>
        </p:xfrm>
        <a:graphic>
          <a:graphicData uri="http://schemas.openxmlformats.org/drawingml/2006/table">
            <a:tbl>
              <a:tblPr firstRow="1" bandRow="1"/>
              <a:tblGrid>
                <a:gridCol w="1788065"/>
                <a:gridCol w="6745888"/>
              </a:tblGrid>
              <a:tr h="5472608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1pPr>
                      <a:lvl2pPr marL="3429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2pPr>
                      <a:lvl3pPr marL="6858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3pPr>
                      <a:lvl4pPr marL="10287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4pPr>
                      <a:lvl5pPr marL="13716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5pPr>
                      <a:lvl6pPr marL="17145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6pPr>
                      <a:lvl7pPr marL="20574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7pPr>
                      <a:lvl8pPr marL="24003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8pPr>
                      <a:lvl9pPr marL="27432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9pPr>
                    </a:lstStyle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800" b="1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Задача </a:t>
                      </a:r>
                      <a:r>
                        <a:rPr kumimoji="0" lang="ru-RU" sz="1800" b="1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kumimoji="0" lang="ru-RU" sz="1800" b="1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sz="18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62A7"/>
                    </a:solidFill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1pPr>
                      <a:lvl2pPr marL="3429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2pPr>
                      <a:lvl3pPr marL="6858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3pPr>
                      <a:lvl4pPr marL="10287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4pPr>
                      <a:lvl5pPr marL="13716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5pPr>
                      <a:lvl6pPr marL="17145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6pPr>
                      <a:lvl7pPr marL="20574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7pPr>
                      <a:lvl8pPr marL="24003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8pPr>
                      <a:lvl9pPr marL="27432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9pPr>
                    </a:lstStyle>
                    <a:p>
                      <a:r>
                        <a:rPr lang="ru-RU" sz="2000" b="1" u="sng" kern="1200" dirty="0" smtClean="0">
                          <a:solidFill>
                            <a:schemeClr val="tx1"/>
                          </a:solidFill>
                          <a:effectLst/>
                          <a:latin typeface="Calibri Light"/>
                          <a:ea typeface="+mn-ea"/>
                          <a:cs typeface="+mn-cs"/>
                        </a:rPr>
                        <a:t>Цель дополнительной площадки:</a:t>
                      </a:r>
                      <a:r>
                        <a:rPr lang="ru-RU" sz="2000" b="1" kern="1200" dirty="0" smtClean="0">
                          <a:solidFill>
                            <a:schemeClr val="tx1"/>
                          </a:solidFill>
                          <a:effectLst/>
                          <a:latin typeface="Calibri Light"/>
                          <a:ea typeface="+mn-ea"/>
                          <a:cs typeface="+mn-cs"/>
                        </a:rPr>
                        <a:t> апробация технологий, внедрение инновационных программ по инклюзивному доп. образованию, укрепление здоровья детей с ОВЗ. </a:t>
                      </a:r>
                    </a:p>
                    <a:p>
                      <a:r>
                        <a:rPr lang="ru-RU" sz="2000" b="1" u="sng" kern="1200" dirty="0" smtClean="0">
                          <a:solidFill>
                            <a:schemeClr val="tx1"/>
                          </a:solidFill>
                          <a:effectLst/>
                          <a:latin typeface="Calibri Light"/>
                          <a:ea typeface="+mn-ea"/>
                          <a:cs typeface="+mn-cs"/>
                        </a:rPr>
                        <a:t>Задачи дополнительной площадки: </a:t>
                      </a:r>
                      <a:endParaRPr lang="ru-RU" sz="2000" b="1" kern="1200" dirty="0" smtClean="0">
                        <a:solidFill>
                          <a:schemeClr val="tx1"/>
                        </a:solidFill>
                        <a:effectLst/>
                        <a:latin typeface="Calibri Light"/>
                        <a:ea typeface="+mn-ea"/>
                        <a:cs typeface="+mn-cs"/>
                      </a:endParaRPr>
                    </a:p>
                    <a:p>
                      <a:r>
                        <a:rPr lang="ru-RU" sz="2000" b="1" kern="1200" dirty="0" smtClean="0">
                          <a:solidFill>
                            <a:schemeClr val="tx1"/>
                          </a:solidFill>
                          <a:effectLst/>
                          <a:latin typeface="Calibri Light"/>
                          <a:ea typeface="+mn-ea"/>
                          <a:cs typeface="+mn-cs"/>
                        </a:rPr>
                        <a:t>- внедрение программ, проектов, направленных на создание условий для инклюзивного образования и обеспечивающих совместное воспитание и обучение лиц с ОВЗ и лиц, не имеющих нарушений развития; </a:t>
                      </a:r>
                    </a:p>
                    <a:p>
                      <a:r>
                        <a:rPr lang="ru-RU" sz="2000" b="1" kern="1200" dirty="0" smtClean="0">
                          <a:solidFill>
                            <a:schemeClr val="tx1"/>
                          </a:solidFill>
                          <a:effectLst/>
                          <a:latin typeface="Calibri Light"/>
                          <a:ea typeface="+mn-ea"/>
                          <a:cs typeface="+mn-cs"/>
                        </a:rPr>
                        <a:t>- создание условий для реализации творческого потенциала детей и педагогов образовательных учреждений;  </a:t>
                      </a:r>
                    </a:p>
                    <a:p>
                      <a:r>
                        <a:rPr lang="ru-RU" sz="2000" b="1" kern="1200" dirty="0" smtClean="0">
                          <a:solidFill>
                            <a:schemeClr val="tx1"/>
                          </a:solidFill>
                          <a:effectLst/>
                          <a:latin typeface="Calibri Light"/>
                          <a:ea typeface="+mn-ea"/>
                          <a:cs typeface="+mn-cs"/>
                        </a:rPr>
                        <a:t>- участие в обучающих семинарах и научно-практических конференциях и других мероприятиях проекта;</a:t>
                      </a:r>
                    </a:p>
                    <a:p>
                      <a:r>
                        <a:rPr lang="ru-RU" sz="2000" b="1" kern="1200" dirty="0" smtClean="0">
                          <a:solidFill>
                            <a:schemeClr val="tx1"/>
                          </a:solidFill>
                          <a:effectLst/>
                          <a:latin typeface="Calibri Light"/>
                          <a:ea typeface="+mn-ea"/>
                          <a:cs typeface="+mn-cs"/>
                        </a:rPr>
                        <a:t>- оздоровление детей с ОВЗ. </a:t>
                      </a:r>
                    </a:p>
                    <a:p>
                      <a:r>
                        <a:rPr lang="ru-RU" sz="2000" b="1" u="sng" kern="1200" dirty="0" smtClean="0">
                          <a:solidFill>
                            <a:schemeClr val="tx1"/>
                          </a:solidFill>
                          <a:effectLst/>
                          <a:latin typeface="Calibri Light"/>
                          <a:ea typeface="+mn-ea"/>
                          <a:cs typeface="+mn-cs"/>
                        </a:rPr>
                        <a:t>Дополнительные площадки взаимодействуют</a:t>
                      </a:r>
                      <a:r>
                        <a:rPr lang="ru-RU" sz="2000" b="1" kern="1200" dirty="0" smtClean="0">
                          <a:solidFill>
                            <a:schemeClr val="tx1"/>
                          </a:solidFill>
                          <a:effectLst/>
                          <a:latin typeface="Calibri Light"/>
                          <a:ea typeface="+mn-ea"/>
                          <a:cs typeface="+mn-cs"/>
                        </a:rPr>
                        <a:t> с </a:t>
                      </a:r>
                      <a:r>
                        <a:rPr lang="ru-RU" sz="2000" b="1" kern="1200" dirty="0" err="1" smtClean="0">
                          <a:solidFill>
                            <a:schemeClr val="tx1"/>
                          </a:solidFill>
                          <a:effectLst/>
                          <a:latin typeface="Calibri Light"/>
                          <a:ea typeface="+mn-ea"/>
                          <a:cs typeface="+mn-cs"/>
                        </a:rPr>
                        <a:t>пилотыми</a:t>
                      </a:r>
                      <a:r>
                        <a:rPr lang="ru-RU" sz="2000" b="1" kern="1200" dirty="0" smtClean="0">
                          <a:solidFill>
                            <a:schemeClr val="tx1"/>
                          </a:solidFill>
                          <a:effectLst/>
                          <a:latin typeface="Calibri Light"/>
                          <a:ea typeface="+mn-ea"/>
                          <a:cs typeface="+mn-cs"/>
                        </a:rPr>
                        <a:t>, базовыми и ресурсной площадками на основании договоров. </a:t>
                      </a:r>
                      <a:endParaRPr lang="ru-RU" sz="2000" b="1" kern="1200" dirty="0">
                        <a:solidFill>
                          <a:schemeClr val="tx1"/>
                        </a:solidFill>
                        <a:effectLst/>
                        <a:latin typeface="Calibri Ligh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      Российская академия народного хозяйства и государственной службы при  Президенте Российской Федерации.   Выпускной квалификационный проект 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8F7AD3-20E0-496A-8423-099088011E5B}" type="slidenum">
              <a:rPr lang="ru-RU" smtClean="0"/>
              <a:pPr>
                <a:defRPr/>
              </a:pPr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436905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8F7AD3-20E0-496A-8423-099088011E5B}" type="slidenum">
              <a:rPr lang="ru-RU" sz="1200" b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pPr>
                <a:defRPr/>
              </a:pPr>
              <a:t>13</a:t>
            </a:fld>
            <a:endParaRPr lang="ru-RU" sz="1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8799717"/>
              </p:ext>
            </p:extLst>
          </p:nvPr>
        </p:nvGraphicFramePr>
        <p:xfrm>
          <a:off x="179512" y="404664"/>
          <a:ext cx="8640960" cy="12984480"/>
        </p:xfrm>
        <a:graphic>
          <a:graphicData uri="http://schemas.openxmlformats.org/drawingml/2006/table">
            <a:tbl>
              <a:tblPr firstRow="1" bandRow="1"/>
              <a:tblGrid>
                <a:gridCol w="1512744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7128216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5760640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1pPr>
                      <a:lvl2pPr marL="3429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2pPr>
                      <a:lvl3pPr marL="6858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3pPr>
                      <a:lvl4pPr marL="10287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4pPr>
                      <a:lvl5pPr marL="13716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5pPr>
                      <a:lvl6pPr marL="17145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6pPr>
                      <a:lvl7pPr marL="20574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7pPr>
                      <a:lvl8pPr marL="24003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8pPr>
                      <a:lvl9pPr marL="27432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9pPr>
                    </a:lstStyle>
                    <a:p>
                      <a:r>
                        <a:rPr lang="ru-RU" sz="1800" b="0" i="0" u="none" strike="noStrike" kern="1200" baseline="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Результаты</a:t>
                      </a:r>
                    </a:p>
                    <a:p>
                      <a:r>
                        <a:rPr lang="ru-RU" sz="1800" b="0" i="0" u="none" strike="noStrike" kern="1200" baseline="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Проекта (</a:t>
                      </a:r>
                      <a:r>
                        <a:rPr lang="ru-RU" sz="1800" b="0" i="0" u="none" strike="noStrike" kern="1200" baseline="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4-8)</a:t>
                      </a:r>
                      <a:endParaRPr lang="ru-RU" sz="1800" b="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62A7"/>
                    </a:solidFill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1pPr>
                      <a:lvl2pPr marL="3429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2pPr>
                      <a:lvl3pPr marL="6858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3pPr>
                      <a:lvl4pPr marL="10287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4pPr>
                      <a:lvl5pPr marL="13716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5pPr>
                      <a:lvl6pPr marL="17145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6pPr>
                      <a:lvl7pPr marL="20574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7pPr>
                      <a:lvl8pPr marL="24003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8pPr>
                      <a:lvl9pPr marL="27432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9pPr>
                    </a:lstStyle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0" dirty="0">
                        <a:solidFill>
                          <a:schemeClr val="accent2"/>
                        </a:solidFill>
                      </a:endParaRPr>
                    </a:p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chemeClr val="accent2"/>
                          </a:solidFill>
                        </a:rPr>
                        <a:t>1. В общеобразовательных организациях: </a:t>
                      </a:r>
                    </a:p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chemeClr val="accent2"/>
                          </a:solidFill>
                        </a:rPr>
                        <a:t>1) Директор или заместители директора повысят квалификацию по вопросам организации работы с детьми с особыми образовательными потребностями; </a:t>
                      </a:r>
                    </a:p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chemeClr val="accent2"/>
                          </a:solidFill>
                        </a:rPr>
                        <a:t>2) Разработаны актуальные для обучающегося с ОВЗ АООП и ИУП; </a:t>
                      </a:r>
                    </a:p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chemeClr val="accent2"/>
                          </a:solidFill>
                        </a:rPr>
                        <a:t>3) Систематизирована нормативно-правовая база инклюзивного образования образовательных организаций. </a:t>
                      </a:r>
                    </a:p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chemeClr val="accent2"/>
                          </a:solidFill>
                        </a:rPr>
                        <a:t>2.	Разработаны 	алгоритмы 	(регламенты) 	действий образовательной организации по созданию специальных образовательных условий. </a:t>
                      </a:r>
                    </a:p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chemeClr val="accent2"/>
                          </a:solidFill>
                        </a:rPr>
                        <a:t>3.	Разработаны и апробированы договоры сетевого взаимодействия образовательных организаций. </a:t>
                      </a:r>
                    </a:p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chemeClr val="accent2"/>
                          </a:solidFill>
                        </a:rPr>
                        <a:t>4.	Создан интерактивный ресурс – карта инклюзивного образовательного пространства ВСГО. </a:t>
                      </a:r>
                    </a:p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chemeClr val="accent2"/>
                          </a:solidFill>
                        </a:rPr>
                        <a:t>5.	Реализация проекта муниципальной системы образования будет способствовать: </a:t>
                      </a:r>
                    </a:p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chemeClr val="accent2"/>
                          </a:solidFill>
                        </a:rPr>
                        <a:t>1)	повышению доступности качественного образования (создание специальных образовательных условий, в том числе адаптированных основных общеобразовательных программ); </a:t>
                      </a:r>
                    </a:p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chemeClr val="accent2"/>
                          </a:solidFill>
                        </a:rPr>
                        <a:t>2)	созданию единого правового пространства деятельности инклюзивных образовательных организаций в условиях сетевого взаимодействия; </a:t>
                      </a:r>
                    </a:p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chemeClr val="accent2"/>
                          </a:solidFill>
                        </a:rPr>
                        <a:t>3)	использованию 	ресурсов 	образовательных 	организаций (организационных; материально-технических и кадровых) в условиях сетевого взаимодействия; </a:t>
                      </a:r>
                    </a:p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chemeClr val="accent2"/>
                          </a:solidFill>
                        </a:rPr>
                        <a:t>4)	повышению качества организации психолого-педагогического </a:t>
                      </a:r>
                    </a:p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chemeClr val="accent2"/>
                          </a:solidFill>
                        </a:rPr>
                        <a:t>сопровождения субъектов инклюзивного образовательного процесса; </a:t>
                      </a:r>
                    </a:p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chemeClr val="accent2"/>
                          </a:solidFill>
                        </a:rPr>
                        <a:t>5) формированию профессиональной и психологической готовности педагогов к работе в условиях инклюзивного образования; </a:t>
                      </a:r>
                    </a:p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chemeClr val="accent2"/>
                          </a:solidFill>
                        </a:rPr>
                        <a:t>6) распространению лучших практик инклюзивного образования; </a:t>
                      </a:r>
                    </a:p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chemeClr val="accent2"/>
                          </a:solidFill>
                        </a:rPr>
                        <a:t>7) развитию новых технологий сопровождения социокультурных инклюзивных практик; </a:t>
                      </a:r>
                    </a:p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chemeClr val="accent2"/>
                          </a:solidFill>
                        </a:rPr>
                        <a:t>8)	установлению устойчивых преемственных связей между образовательными организациями и организациями доп. образования по вопросам организации психолого-педагогического сопровождения детей с ОВЗ; </a:t>
                      </a:r>
                    </a:p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chemeClr val="accent2"/>
                          </a:solidFill>
                        </a:rPr>
                        <a:t>9)	повышению эффективности управленческой деятельности в инклюзивном образовательном пространстве; </a:t>
                      </a:r>
                    </a:p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chemeClr val="accent2"/>
                          </a:solidFill>
                        </a:rPr>
                        <a:t>10)	повышению 	инклюзивной 	культуры 	всех 	участников образовательных отношений. </a:t>
                      </a:r>
                    </a:p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0" dirty="0">
                        <a:solidFill>
                          <a:schemeClr val="accent2"/>
                        </a:solidFill>
                      </a:endParaRPr>
                    </a:p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0" dirty="0">
                        <a:solidFill>
                          <a:schemeClr val="accent2"/>
                        </a:solidFill>
                      </a:endParaRPr>
                    </a:p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0" dirty="0">
                        <a:solidFill>
                          <a:schemeClr val="accent2"/>
                        </a:solidFill>
                      </a:endParaRPr>
                    </a:p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0" dirty="0">
                        <a:solidFill>
                          <a:schemeClr val="accent2"/>
                        </a:solidFill>
                      </a:endParaRPr>
                    </a:p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0" dirty="0">
                        <a:solidFill>
                          <a:schemeClr val="accent2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5094618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8F7AD3-20E0-496A-8423-099088011E5B}" type="slidenum">
              <a:rPr lang="ru-RU" sz="1200" b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pPr>
                <a:defRPr/>
              </a:pPr>
              <a:t>14</a:t>
            </a:fld>
            <a:endParaRPr lang="ru-RU" sz="1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881062" y="-460375"/>
            <a:ext cx="6787281" cy="920749"/>
          </a:xfrm>
          <a:prstGeom prst="rect">
            <a:avLst/>
          </a:prstGeom>
        </p:spPr>
        <p:txBody>
          <a:bodyPr anchor="b"/>
          <a:lstStyle>
            <a:lvl1pPr algn="l" defTabSz="1007943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1007943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srgbClr val="921A1D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Реестр заинтересованных сторон</a:t>
            </a: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9391400"/>
              </p:ext>
            </p:extLst>
          </p:nvPr>
        </p:nvGraphicFramePr>
        <p:xfrm>
          <a:off x="251520" y="460374"/>
          <a:ext cx="8784976" cy="6126480"/>
        </p:xfrm>
        <a:graphic>
          <a:graphicData uri="http://schemas.openxmlformats.org/drawingml/2006/table">
            <a:tbl>
              <a:tblPr firstRow="1" bandRow="1"/>
              <a:tblGrid>
                <a:gridCol w="536137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840127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964499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3444213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543536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1pPr>
                      <a:lvl2pPr marL="3429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2pPr>
                      <a:lvl3pPr marL="6858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3pPr>
                      <a:lvl4pPr marL="10287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4pPr>
                      <a:lvl5pPr marL="13716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5pPr>
                      <a:lvl6pPr marL="17145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6pPr>
                      <a:lvl7pPr marL="20574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7pPr>
                      <a:lvl8pPr marL="24003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8pPr>
                      <a:lvl9pPr marL="27432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9pPr>
                    </a:lstStyle>
                    <a:p>
                      <a:pPr algn="ctr"/>
                      <a:r>
                        <a:rPr lang="ru-RU" sz="1800" b="0" i="0" u="none" strike="noStrike" kern="1200" baseline="0" dirty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№</a:t>
                      </a:r>
                    </a:p>
                    <a:p>
                      <a:pPr algn="ctr"/>
                      <a:r>
                        <a:rPr lang="ru-RU" sz="1800" b="0" i="0" u="none" strike="noStrike" kern="1200" baseline="0" dirty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п/п</a:t>
                      </a:r>
                      <a:endParaRPr lang="ru-RU" sz="180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62A7"/>
                    </a:solidFill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1pPr>
                      <a:lvl2pPr marL="3429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2pPr>
                      <a:lvl3pPr marL="6858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3pPr>
                      <a:lvl4pPr marL="10287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4pPr>
                      <a:lvl5pPr marL="13716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5pPr>
                      <a:lvl6pPr marL="17145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6pPr>
                      <a:lvl7pPr marL="20574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7pPr>
                      <a:lvl8pPr marL="24003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8pPr>
                      <a:lvl9pPr marL="27432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9pPr>
                    </a:lstStyle>
                    <a:p>
                      <a:pPr algn="ctr"/>
                      <a:r>
                        <a:rPr lang="ru-RU" sz="1800" b="0" i="0" u="none" strike="noStrike" kern="1200" baseline="0" dirty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Орган или организация</a:t>
                      </a:r>
                      <a:endParaRPr lang="ru-RU" sz="180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62A7"/>
                    </a:solidFill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1pPr>
                      <a:lvl2pPr marL="3429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2pPr>
                      <a:lvl3pPr marL="6858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3pPr>
                      <a:lvl4pPr marL="10287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4pPr>
                      <a:lvl5pPr marL="13716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5pPr>
                      <a:lvl6pPr marL="17145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6pPr>
                      <a:lvl7pPr marL="20574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7pPr>
                      <a:lvl8pPr marL="24003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8pPr>
                      <a:lvl9pPr marL="27432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9pPr>
                    </a:lstStyle>
                    <a:p>
                      <a:pPr algn="ctr"/>
                      <a:r>
                        <a:rPr lang="ru-RU" sz="1800" b="0" i="0" u="none" strike="noStrike" kern="1200" baseline="0" dirty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Представитель интересов</a:t>
                      </a:r>
                      <a:br>
                        <a:rPr lang="ru-RU" sz="1800" b="0" i="0" u="none" strike="noStrike" kern="1200" baseline="0" dirty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</a:br>
                      <a:r>
                        <a:rPr lang="ru-RU" sz="1800" b="0" i="0" u="none" strike="noStrike" kern="1200" baseline="0" dirty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(ФИО, должность)</a:t>
                      </a:r>
                      <a:endParaRPr lang="ru-RU" sz="180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62A7"/>
                    </a:solidFill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1pPr>
                      <a:lvl2pPr marL="3429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2pPr>
                      <a:lvl3pPr marL="6858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3pPr>
                      <a:lvl4pPr marL="10287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4pPr>
                      <a:lvl5pPr marL="13716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5pPr>
                      <a:lvl6pPr marL="17145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6pPr>
                      <a:lvl7pPr marL="20574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7pPr>
                      <a:lvl8pPr marL="24003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8pPr>
                      <a:lvl9pPr marL="27432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9pPr>
                    </a:lstStyle>
                    <a:p>
                      <a:pPr algn="ctr"/>
                      <a:r>
                        <a:rPr lang="ru-RU" sz="1800" b="1" i="0" u="none" strike="noStrike" kern="1200" baseline="0" dirty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Ожидание от реализации проекта (программы)</a:t>
                      </a:r>
                      <a:endParaRPr lang="ru-RU" sz="1800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62A7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532774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9pPr>
                    </a:lstStyle>
                    <a:p>
                      <a:r>
                        <a:rPr lang="ru-RU" sz="18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1.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21A1D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9pPr>
                    </a:lstStyle>
                    <a:p>
                      <a:r>
                        <a:rPr lang="ru-RU" sz="1800" b="0" dirty="0" smtClean="0">
                          <a:solidFill>
                            <a:schemeClr val="accent2"/>
                          </a:solidFill>
                        </a:rPr>
                        <a:t>ОО ВСГО</a:t>
                      </a:r>
                      <a:endParaRPr lang="ru-RU" sz="1800" b="0" dirty="0">
                        <a:solidFill>
                          <a:schemeClr val="accent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21A1D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9pPr>
                    </a:lstStyle>
                    <a:p>
                      <a:r>
                        <a:rPr lang="ru-RU" sz="1800" dirty="0" smtClean="0">
                          <a:solidFill>
                            <a:schemeClr val="accent2"/>
                          </a:solidFill>
                        </a:rPr>
                        <a:t>Директора ОО</a:t>
                      </a:r>
                      <a:endParaRPr lang="ru-RU" sz="1800" dirty="0">
                        <a:solidFill>
                          <a:schemeClr val="accent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21A1D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9pPr>
                    </a:lstStyle>
                    <a:p>
                      <a:r>
                        <a:rPr lang="ru-RU" sz="1800" dirty="0" smtClean="0">
                          <a:solidFill>
                            <a:schemeClr val="accent2"/>
                          </a:solidFill>
                        </a:rPr>
                        <a:t>Повышение педагогической компетенции, создание условий для детей с ОВЗ, нормативная база, поддержка</a:t>
                      </a:r>
                      <a:r>
                        <a:rPr lang="ru-RU" sz="1800" baseline="0" dirty="0" smtClean="0">
                          <a:solidFill>
                            <a:schemeClr val="accent2"/>
                          </a:solidFill>
                        </a:rPr>
                        <a:t> </a:t>
                      </a:r>
                      <a:r>
                        <a:rPr lang="ru-RU" sz="1800" dirty="0" smtClean="0">
                          <a:solidFill>
                            <a:schemeClr val="accent2"/>
                          </a:solidFill>
                        </a:rPr>
                        <a:t>родителей и детей с ОВЗ</a:t>
                      </a:r>
                      <a:endParaRPr lang="ru-RU" sz="1800" dirty="0">
                        <a:solidFill>
                          <a:schemeClr val="accent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21A1D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532774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9pPr>
                    </a:lstStyle>
                    <a:p>
                      <a:r>
                        <a:rPr lang="ru-RU" sz="18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2.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21A1D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21A1D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9pPr>
                    </a:lstStyle>
                    <a:p>
                      <a:r>
                        <a:rPr lang="ru-RU" sz="1800" dirty="0" smtClean="0">
                          <a:solidFill>
                            <a:schemeClr val="accent2"/>
                          </a:solidFill>
                        </a:rPr>
                        <a:t>Дополнительное</a:t>
                      </a:r>
                      <a:r>
                        <a:rPr lang="ru-RU" sz="1800" baseline="0" dirty="0" smtClean="0">
                          <a:solidFill>
                            <a:schemeClr val="accent2"/>
                          </a:solidFill>
                        </a:rPr>
                        <a:t> образование</a:t>
                      </a:r>
                      <a:endParaRPr lang="ru-RU" sz="1800" dirty="0">
                        <a:solidFill>
                          <a:schemeClr val="accent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21A1D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21A1D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9pPr>
                    </a:lstStyle>
                    <a:p>
                      <a:r>
                        <a:rPr lang="ru-RU" sz="1800" dirty="0" smtClean="0">
                          <a:solidFill>
                            <a:schemeClr val="accent2"/>
                          </a:solidFill>
                        </a:rPr>
                        <a:t>-ДЮЦ</a:t>
                      </a:r>
                    </a:p>
                    <a:p>
                      <a:r>
                        <a:rPr lang="ru-RU" sz="1800" dirty="0" smtClean="0">
                          <a:solidFill>
                            <a:schemeClr val="accent2"/>
                          </a:solidFill>
                        </a:rPr>
                        <a:t>-ДЮСШ</a:t>
                      </a:r>
                    </a:p>
                    <a:p>
                      <a:r>
                        <a:rPr lang="ru-RU" sz="1800" dirty="0" smtClean="0">
                          <a:solidFill>
                            <a:schemeClr val="accent2"/>
                          </a:solidFill>
                        </a:rPr>
                        <a:t>-ЦДТ</a:t>
                      </a:r>
                    </a:p>
                    <a:p>
                      <a:r>
                        <a:rPr lang="ru-RU" sz="1800" dirty="0" smtClean="0">
                          <a:solidFill>
                            <a:schemeClr val="accent2"/>
                          </a:solidFill>
                        </a:rPr>
                        <a:t>-ДШИ</a:t>
                      </a:r>
                    </a:p>
                    <a:p>
                      <a:r>
                        <a:rPr lang="ru-RU" sz="1800" dirty="0" smtClean="0">
                          <a:solidFill>
                            <a:schemeClr val="accent2"/>
                          </a:solidFill>
                        </a:rPr>
                        <a:t>-ДК</a:t>
                      </a:r>
                    </a:p>
                    <a:p>
                      <a:r>
                        <a:rPr lang="ru-RU" sz="1800" dirty="0" smtClean="0">
                          <a:solidFill>
                            <a:schemeClr val="accent2"/>
                          </a:solidFill>
                        </a:rPr>
                        <a:t>-Общество инвалидов</a:t>
                      </a:r>
                    </a:p>
                    <a:p>
                      <a:r>
                        <a:rPr lang="ru-RU" sz="1800" dirty="0" smtClean="0">
                          <a:solidFill>
                            <a:schemeClr val="accent2"/>
                          </a:solidFill>
                        </a:rPr>
                        <a:t>-СРЦН</a:t>
                      </a:r>
                    </a:p>
                    <a:p>
                      <a:r>
                        <a:rPr lang="ru-RU" sz="1800" dirty="0" smtClean="0">
                          <a:solidFill>
                            <a:schemeClr val="accent2"/>
                          </a:solidFill>
                        </a:rPr>
                        <a:t>-Детская библиотека</a:t>
                      </a:r>
                    </a:p>
                    <a:p>
                      <a:r>
                        <a:rPr lang="ru-RU" sz="1800" dirty="0" smtClean="0">
                          <a:solidFill>
                            <a:schemeClr val="accent2"/>
                          </a:solidFill>
                        </a:rPr>
                        <a:t>- Детская городская больница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21A1D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21A1D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9pPr>
                    </a:lstStyle>
                    <a:p>
                      <a:r>
                        <a:rPr lang="ru-RU" sz="1800" dirty="0" smtClean="0">
                          <a:solidFill>
                            <a:schemeClr val="accent2"/>
                          </a:solidFill>
                        </a:rPr>
                        <a:t>Вовлеченность детей с ОВЗ в систему дополнительного образования.</a:t>
                      </a:r>
                      <a:endParaRPr lang="ru-RU" sz="1800" dirty="0">
                        <a:solidFill>
                          <a:schemeClr val="accent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21A1D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21A1D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532774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9pPr>
                    </a:lstStyle>
                    <a:p>
                      <a:r>
                        <a:rPr lang="ru-RU" sz="18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3.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21A1D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21A1D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9pPr>
                    </a:lstStyle>
                    <a:p>
                      <a:r>
                        <a:rPr lang="ru-RU" sz="1800" dirty="0" smtClean="0">
                          <a:solidFill>
                            <a:schemeClr val="accent2"/>
                          </a:solidFill>
                        </a:rPr>
                        <a:t>Управление образования </a:t>
                      </a:r>
                      <a:endParaRPr lang="ru-RU" sz="1800" dirty="0">
                        <a:solidFill>
                          <a:schemeClr val="accent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21A1D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21A1D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9pPr>
                    </a:lstStyle>
                    <a:p>
                      <a:r>
                        <a:rPr lang="ru-RU" sz="1800" dirty="0" err="1" smtClean="0">
                          <a:solidFill>
                            <a:schemeClr val="accent2"/>
                          </a:solidFill>
                        </a:rPr>
                        <a:t>Золатарев</a:t>
                      </a:r>
                      <a:r>
                        <a:rPr lang="ru-RU" sz="1800" dirty="0" smtClean="0">
                          <a:solidFill>
                            <a:schemeClr val="accent2"/>
                          </a:solidFill>
                        </a:rPr>
                        <a:t> А.Е., начальник управления образования.</a:t>
                      </a:r>
                    </a:p>
                    <a:p>
                      <a:r>
                        <a:rPr lang="ru-RU" sz="1800" dirty="0" smtClean="0">
                          <a:solidFill>
                            <a:schemeClr val="accent2"/>
                          </a:solidFill>
                        </a:rPr>
                        <a:t>Иванова Н.И.,</a:t>
                      </a:r>
                      <a:r>
                        <a:rPr lang="ru-RU" sz="1800" baseline="0" dirty="0" smtClean="0">
                          <a:solidFill>
                            <a:schemeClr val="accent2"/>
                          </a:solidFill>
                        </a:rPr>
                        <a:t> директор ИМЦ</a:t>
                      </a:r>
                      <a:endParaRPr lang="ru-RU" sz="1800" dirty="0">
                        <a:solidFill>
                          <a:schemeClr val="accent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21A1D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21A1D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9pPr>
                    </a:lstStyle>
                    <a:p>
                      <a:r>
                        <a:rPr lang="ru-RU" sz="1800" dirty="0" smtClean="0">
                          <a:solidFill>
                            <a:schemeClr val="accent2"/>
                          </a:solidFill>
                        </a:rPr>
                        <a:t>Повышение качества инклюзивного образования ВСГО</a:t>
                      </a:r>
                      <a:endParaRPr lang="ru-RU" sz="1800" dirty="0">
                        <a:solidFill>
                          <a:schemeClr val="accent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21A1D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21A1D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0356932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8F7AD3-20E0-496A-8423-099088011E5B}" type="slidenum">
              <a:rPr lang="ru-RU" sz="1200" b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pPr>
                <a:defRPr/>
              </a:pPr>
              <a:t>15</a:t>
            </a:fld>
            <a:endParaRPr lang="ru-RU" sz="1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Заголовок 5"/>
          <p:cNvSpPr txBox="1">
            <a:spLocks/>
          </p:cNvSpPr>
          <p:nvPr/>
        </p:nvSpPr>
        <p:spPr>
          <a:xfrm>
            <a:off x="712099" y="225553"/>
            <a:ext cx="7676326" cy="827183"/>
          </a:xfrm>
          <a:prstGeom prst="rect">
            <a:avLst/>
          </a:prstGeom>
        </p:spPr>
        <p:txBody>
          <a:bodyPr anchor="ctr"/>
          <a:lstStyle>
            <a:lvl1pPr algn="l" defTabSz="1007943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1007943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srgbClr val="921A1D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Реестр рисков</a:t>
            </a:r>
          </a:p>
        </p:txBody>
      </p:sp>
      <p:graphicFrame>
        <p:nvGraphicFramePr>
          <p:cNvPr id="7" name="Объект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30081552"/>
              </p:ext>
            </p:extLst>
          </p:nvPr>
        </p:nvGraphicFramePr>
        <p:xfrm>
          <a:off x="712098" y="1146303"/>
          <a:ext cx="7964358" cy="4296463"/>
        </p:xfrm>
        <a:graphic>
          <a:graphicData uri="http://schemas.openxmlformats.org/drawingml/2006/table">
            <a:tbl>
              <a:tblPr firstRow="1" firstCol="1" bandRow="1"/>
              <a:tblGrid>
                <a:gridCol w="455316">
                  <a:extLst>
                    <a:ext uri="{9D8B030D-6E8A-4147-A177-3AD203B41FA5}">
                      <a16:colId xmlns="" xmlns:a16="http://schemas.microsoft.com/office/drawing/2014/main" val="1275925445"/>
                    </a:ext>
                  </a:extLst>
                </a:gridCol>
                <a:gridCol w="2756514">
                  <a:extLst>
                    <a:ext uri="{9D8B030D-6E8A-4147-A177-3AD203B41FA5}">
                      <a16:colId xmlns="" xmlns:a16="http://schemas.microsoft.com/office/drawing/2014/main" val="123190958"/>
                    </a:ext>
                  </a:extLst>
                </a:gridCol>
                <a:gridCol w="4752528">
                  <a:extLst>
                    <a:ext uri="{9D8B030D-6E8A-4147-A177-3AD203B41FA5}">
                      <a16:colId xmlns="" xmlns:a16="http://schemas.microsoft.com/office/drawing/2014/main" val="1236641119"/>
                    </a:ext>
                  </a:extLst>
                </a:gridCol>
              </a:tblGrid>
              <a:tr h="736766">
                <a:tc>
                  <a:txBody>
                    <a:bodyPr/>
                    <a:lstStyle>
                      <a:lvl1pPr marL="0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1pPr>
                      <a:lvl2pPr marL="503972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2pPr>
                      <a:lvl3pPr marL="1007943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3pPr>
                      <a:lvl4pPr marL="1511915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4pPr>
                      <a:lvl5pPr marL="2015886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5pPr>
                      <a:lvl6pPr marL="2519858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6pPr>
                      <a:lvl7pPr marL="3023829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7pPr>
                      <a:lvl8pPr marL="3527801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8pPr>
                      <a:lvl9pPr marL="4031772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algn="ctr" defTabSz="1007943" rtl="0" eaLnBrk="1" latinLnBrk="0" hangingPunct="1">
                        <a:spcAft>
                          <a:spcPts val="0"/>
                        </a:spcAft>
                        <a:tabLst>
                          <a:tab pos="374015" algn="l"/>
                        </a:tabLst>
                      </a:pPr>
                      <a:r>
                        <a:rPr lang="ru-RU" sz="1800" b="0" i="0" u="none" strike="noStrike" kern="1200" baseline="0" dirty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№</a:t>
                      </a:r>
                    </a:p>
                    <a:p>
                      <a:pPr marL="0" algn="ctr" defTabSz="1007943" rtl="0" eaLnBrk="1" latinLnBrk="0" hangingPunct="1">
                        <a:spcAft>
                          <a:spcPts val="0"/>
                        </a:spcAft>
                        <a:tabLst>
                          <a:tab pos="374015" algn="l"/>
                        </a:tabLst>
                      </a:pPr>
                      <a:r>
                        <a:rPr lang="ru-RU" sz="1800" b="0" i="0" u="none" strike="noStrike" kern="1200" baseline="0" dirty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п/п</a:t>
                      </a:r>
                    </a:p>
                  </a:txBody>
                  <a:tcPr marL="61024" marR="61024" marT="0" marB="0">
                    <a:lnL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62A7"/>
                    </a:solidFill>
                  </a:tcPr>
                </a:tc>
                <a:tc>
                  <a:txBody>
                    <a:bodyPr/>
                    <a:lstStyle>
                      <a:lvl1pPr marL="0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1pPr>
                      <a:lvl2pPr marL="503972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2pPr>
                      <a:lvl3pPr marL="1007943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3pPr>
                      <a:lvl4pPr marL="1511915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4pPr>
                      <a:lvl5pPr marL="2015886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5pPr>
                      <a:lvl6pPr marL="2519858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6pPr>
                      <a:lvl7pPr marL="3023829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7pPr>
                      <a:lvl8pPr marL="3527801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8pPr>
                      <a:lvl9pPr marL="4031772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algn="ctr" defTabSz="1007943" rtl="0" eaLnBrk="1" latinLnBrk="0" hangingPunct="1">
                        <a:spcAft>
                          <a:spcPts val="0"/>
                        </a:spcAft>
                        <a:tabLst>
                          <a:tab pos="374015" algn="l"/>
                        </a:tabLst>
                      </a:pPr>
                      <a:r>
                        <a:rPr lang="ru-RU" sz="1800" b="0" i="0" u="none" strike="noStrike" kern="1200" baseline="0" dirty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Наименование риска</a:t>
                      </a:r>
                    </a:p>
                  </a:txBody>
                  <a:tcPr marL="61024" marR="61024" marT="0" marB="0" anchor="ctr">
                    <a:lnL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62A7"/>
                    </a:solidFill>
                  </a:tcPr>
                </a:tc>
                <a:tc>
                  <a:txBody>
                    <a:bodyPr/>
                    <a:lstStyle>
                      <a:lvl1pPr marL="0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1pPr>
                      <a:lvl2pPr marL="503972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2pPr>
                      <a:lvl3pPr marL="1007943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3pPr>
                      <a:lvl4pPr marL="1511915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4pPr>
                      <a:lvl5pPr marL="2015886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5pPr>
                      <a:lvl6pPr marL="2519858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6pPr>
                      <a:lvl7pPr marL="3023829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7pPr>
                      <a:lvl8pPr marL="3527801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8pPr>
                      <a:lvl9pPr marL="4031772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algn="ctr" defTabSz="1007943" rtl="0" eaLnBrk="1" latinLnBrk="0" hangingPunct="1">
                        <a:spcAft>
                          <a:spcPts val="0"/>
                        </a:spcAft>
                        <a:tabLst>
                          <a:tab pos="374015" algn="l"/>
                        </a:tabLst>
                      </a:pPr>
                      <a:r>
                        <a:rPr lang="ru-RU" sz="1800" b="0" i="0" u="none" strike="noStrike" kern="1200" baseline="0" dirty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Действия по предупреждению риска</a:t>
                      </a:r>
                    </a:p>
                  </a:txBody>
                  <a:tcPr marL="61024" marR="61024" marT="0" marB="0" anchor="ctr">
                    <a:lnL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62A7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850777030"/>
                  </a:ext>
                </a:extLst>
              </a:tr>
              <a:tr h="654614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 Light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 Light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 Light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 Light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 Light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 Light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 Light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 Light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 Light"/>
                        </a:defRPr>
                      </a:lvl9pPr>
                    </a:lstStyle>
                    <a:p>
                      <a:pPr marL="0" algn="l" defTabSz="1007943" rtl="0" eaLnBrk="1" latinLnBrk="0" hangingPunct="1"/>
                      <a:r>
                        <a:rPr lang="ru-RU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1.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1pPr>
                      <a:lvl2pPr marL="503972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2pPr>
                      <a:lvl3pPr marL="1007943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3pPr>
                      <a:lvl4pPr marL="1511915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4pPr>
                      <a:lvl5pPr marL="2015886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5pPr>
                      <a:lvl6pPr marL="2519858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6pPr>
                      <a:lvl7pPr marL="3023829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7pPr>
                      <a:lvl8pPr marL="3527801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8pPr>
                      <a:lvl9pPr marL="4031772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algn="l" defTabSz="1007943" rtl="0" eaLnBrk="1" latinLnBrk="0" hangingPunct="1"/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/>
                          <a:ea typeface="+mn-ea"/>
                          <a:cs typeface="+mn-cs"/>
                        </a:rPr>
                        <a:t>Недостаток предложений на рынке методических услуг.</a:t>
                      </a:r>
                      <a:endParaRPr lang="ru-RU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1024" marR="61024" marT="0" marB="0">
                    <a:lnL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1pPr>
                      <a:lvl2pPr marL="503972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2pPr>
                      <a:lvl3pPr marL="1007943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3pPr>
                      <a:lvl4pPr marL="1511915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4pPr>
                      <a:lvl5pPr marL="2015886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5pPr>
                      <a:lvl6pPr marL="2519858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6pPr>
                      <a:lvl7pPr marL="3023829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7pPr>
                      <a:lvl8pPr marL="3527801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8pPr>
                      <a:lvl9pPr marL="4031772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/>
                          <a:ea typeface="+mn-ea"/>
                          <a:cs typeface="+mn-cs"/>
                        </a:rPr>
                        <a:t>Анализ рынка методической литературы,</a:t>
                      </a:r>
                    </a:p>
                    <a:p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/>
                          <a:ea typeface="+mn-ea"/>
                          <a:cs typeface="+mn-cs"/>
                        </a:rPr>
                        <a:t>курсов повышения квалификации, стажировок, мастер –классов в области инклюзивного образования.</a:t>
                      </a:r>
                      <a:endParaRPr lang="ru-RU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1024" marR="61024" marT="0" marB="0">
                    <a:lnL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255371526"/>
                  </a:ext>
                </a:extLst>
              </a:tr>
              <a:tr h="676075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 Light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 Light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 Light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 Light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 Light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 Light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 Light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 Light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 Light"/>
                        </a:defRPr>
                      </a:lvl9pPr>
                    </a:lstStyle>
                    <a:p>
                      <a:pPr marL="0" algn="l" defTabSz="1007943" rtl="0" eaLnBrk="1" latinLnBrk="0" hangingPunct="1"/>
                      <a:r>
                        <a:rPr lang="ru-RU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2.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1pPr>
                      <a:lvl2pPr marL="503972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2pPr>
                      <a:lvl3pPr marL="1007943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3pPr>
                      <a:lvl4pPr marL="1511915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4pPr>
                      <a:lvl5pPr marL="2015886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5pPr>
                      <a:lvl6pPr marL="2519858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6pPr>
                      <a:lvl7pPr marL="3023829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7pPr>
                      <a:lvl8pPr marL="3527801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8pPr>
                      <a:lvl9pPr marL="4031772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algn="l" defTabSz="1007943" rtl="0" eaLnBrk="1" latinLnBrk="0" hangingPunct="1">
                        <a:spcAft>
                          <a:spcPts val="0"/>
                        </a:spcAft>
                        <a:tabLst>
                          <a:tab pos="374015" algn="l"/>
                        </a:tabLst>
                      </a:pPr>
                      <a:r>
                        <a:rPr lang="ru-RU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/>
                          <a:ea typeface="+mn-ea"/>
                          <a:cs typeface="+mn-cs"/>
                        </a:rPr>
                        <a:t>Не заинтересованность педагогического сообщества.</a:t>
                      </a:r>
                      <a:endParaRPr lang="ru-RU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1024" marR="61024" marT="0" marB="0">
                    <a:lnL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1pPr>
                      <a:lvl2pPr marL="503972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2pPr>
                      <a:lvl3pPr marL="1007943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3pPr>
                      <a:lvl4pPr marL="1511915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4pPr>
                      <a:lvl5pPr marL="2015886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5pPr>
                      <a:lvl6pPr marL="2519858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6pPr>
                      <a:lvl7pPr marL="3023829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7pPr>
                      <a:lvl8pPr marL="3527801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8pPr>
                      <a:lvl9pPr marL="4031772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374015" algn="l"/>
                        </a:tabLst>
                        <a:defRPr/>
                      </a:pPr>
                      <a:r>
                        <a:rPr lang="ru-RU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/>
                          <a:ea typeface="+mn-ea"/>
                          <a:cs typeface="+mn-cs"/>
                        </a:rPr>
                        <a:t>Педагогический совет инициативной группы от ОУ города: «Построение единого инклюзивного образовательного пространства»</a:t>
                      </a:r>
                    </a:p>
                    <a:p>
                      <a:pPr marL="0" algn="l" defTabSz="1007943" rtl="0" eaLnBrk="1" latinLnBrk="0" hangingPunct="1">
                        <a:spcAft>
                          <a:spcPts val="0"/>
                        </a:spcAft>
                        <a:tabLst>
                          <a:tab pos="374015" algn="l"/>
                        </a:tabLst>
                      </a:pPr>
                      <a:endParaRPr lang="ru-RU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1024" marR="61024" marT="0" marB="0">
                    <a:lnL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808934880"/>
                  </a:ext>
                </a:extLst>
              </a:tr>
              <a:tr h="683881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 Light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 Light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 Light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 Light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 Light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 Light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 Light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 Light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 Light"/>
                        </a:defRPr>
                      </a:lvl9pPr>
                    </a:lstStyle>
                    <a:p>
                      <a:pPr marL="0" algn="l" defTabSz="1007943" rtl="0" eaLnBrk="1" latinLnBrk="0" hangingPunct="1"/>
                      <a:r>
                        <a:rPr lang="ru-RU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3.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1pPr>
                      <a:lvl2pPr marL="503972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2pPr>
                      <a:lvl3pPr marL="1007943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3pPr>
                      <a:lvl4pPr marL="1511915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4pPr>
                      <a:lvl5pPr marL="2015886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5pPr>
                      <a:lvl6pPr marL="2519858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6pPr>
                      <a:lvl7pPr marL="3023829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7pPr>
                      <a:lvl8pPr marL="3527801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8pPr>
                      <a:lvl9pPr marL="4031772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algn="l" defTabSz="1007943" rtl="0" eaLnBrk="1" latinLnBrk="0" hangingPunct="1">
                        <a:spcAft>
                          <a:spcPts val="0"/>
                        </a:spcAft>
                        <a:tabLst>
                          <a:tab pos="374015" algn="l"/>
                        </a:tabLst>
                      </a:pPr>
                      <a:r>
                        <a:rPr lang="ru-RU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/>
                          <a:ea typeface="+mn-ea"/>
                          <a:cs typeface="+mn-cs"/>
                        </a:rPr>
                        <a:t>Недостаток финансирования.</a:t>
                      </a:r>
                      <a:endParaRPr lang="ru-RU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1024" marR="61024" marT="0" marB="0">
                    <a:lnL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1pPr>
                      <a:lvl2pPr marL="503972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2pPr>
                      <a:lvl3pPr marL="1007943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3pPr>
                      <a:lvl4pPr marL="1511915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4pPr>
                      <a:lvl5pPr marL="2015886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5pPr>
                      <a:lvl6pPr marL="2519858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6pPr>
                      <a:lvl7pPr marL="3023829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7pPr>
                      <a:lvl8pPr marL="3527801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8pPr>
                      <a:lvl9pPr marL="4031772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algn="l" defTabSz="1007943" rtl="0" eaLnBrk="1" latinLnBrk="0" hangingPunct="1">
                        <a:spcAft>
                          <a:spcPts val="0"/>
                        </a:spcAft>
                        <a:tabLst>
                          <a:tab pos="374015" algn="l"/>
                        </a:tabLst>
                      </a:pPr>
                      <a:r>
                        <a:rPr lang="ru-RU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/>
                          <a:ea typeface="+mn-ea"/>
                          <a:cs typeface="+mn-cs"/>
                        </a:rPr>
                        <a:t>Сайт проекта, наполненный методическими материалами, нормативными документами по работе с детьми с ОВЗ </a:t>
                      </a:r>
                      <a:endParaRPr lang="ru-RU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1024" marR="61024" marT="0" marB="0">
                    <a:lnL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418658397"/>
                  </a:ext>
                </a:extLst>
              </a:tr>
              <a:tr h="683881">
                <a:tc>
                  <a:txBody>
                    <a:bodyPr/>
                    <a:lstStyle>
                      <a:lvl1pPr marL="0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1pPr>
                      <a:lvl2pPr marL="503972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2pPr>
                      <a:lvl3pPr marL="1007943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3pPr>
                      <a:lvl4pPr marL="1511915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4pPr>
                      <a:lvl5pPr marL="2015886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5pPr>
                      <a:lvl6pPr marL="2519858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6pPr>
                      <a:lvl7pPr marL="3023829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7pPr>
                      <a:lvl8pPr marL="3527801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8pPr>
                      <a:lvl9pPr marL="4031772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algn="l" defTabSz="1007943" rtl="0" eaLnBrk="1" latinLnBrk="0" hangingPunct="1">
                        <a:spcAft>
                          <a:spcPts val="0"/>
                        </a:spcAft>
                        <a:tabLst>
                          <a:tab pos="374015" algn="l"/>
                        </a:tabLst>
                      </a:pPr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4.</a:t>
                      </a:r>
                      <a:endParaRPr lang="ru-RU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1024" marR="61024" marT="0" marB="0" anchor="ctr">
                    <a:lnL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1pPr>
                      <a:lvl2pPr marL="503972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2pPr>
                      <a:lvl3pPr marL="1007943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3pPr>
                      <a:lvl4pPr marL="1511915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4pPr>
                      <a:lvl5pPr marL="2015886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5pPr>
                      <a:lvl6pPr marL="2519858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6pPr>
                      <a:lvl7pPr marL="3023829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7pPr>
                      <a:lvl8pPr marL="3527801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8pPr>
                      <a:lvl9pPr marL="4031772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algn="l" defTabSz="1007943" rtl="0" eaLnBrk="1" latinLnBrk="0" hangingPunct="1">
                        <a:spcAft>
                          <a:spcPts val="0"/>
                        </a:spcAft>
                        <a:tabLst>
                          <a:tab pos="374015" algn="l"/>
                        </a:tabLst>
                      </a:pPr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/>
                          <a:ea typeface="+mn-ea"/>
                          <a:cs typeface="+mn-cs"/>
                        </a:rPr>
                        <a:t>Отказ от взаимодействия или формальное исполнение договоров.</a:t>
                      </a:r>
                      <a:endParaRPr lang="ru-RU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1024" marR="61024" marT="0" marB="0">
                    <a:lnL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1pPr>
                      <a:lvl2pPr marL="503972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2pPr>
                      <a:lvl3pPr marL="1007943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3pPr>
                      <a:lvl4pPr marL="1511915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4pPr>
                      <a:lvl5pPr marL="2015886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5pPr>
                      <a:lvl6pPr marL="2519858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6pPr>
                      <a:lvl7pPr marL="3023829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7pPr>
                      <a:lvl8pPr marL="3527801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8pPr>
                      <a:lvl9pPr marL="4031772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algn="l" defTabSz="1007943" rtl="0" eaLnBrk="1" latinLnBrk="0" hangingPunct="1">
                        <a:spcAft>
                          <a:spcPts val="0"/>
                        </a:spcAft>
                        <a:tabLst>
                          <a:tab pos="374015" algn="l"/>
                        </a:tabLst>
                      </a:pPr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/>
                          <a:ea typeface="+mn-ea"/>
                          <a:cs typeface="+mn-cs"/>
                        </a:rPr>
                        <a:t>Реализовать программы</a:t>
                      </a:r>
                      <a:endParaRPr lang="ru-RU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1024" marR="61024" marT="0" marB="0">
                    <a:lnL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460843841"/>
                  </a:ext>
                </a:extLst>
              </a:tr>
              <a:tr h="683881">
                <a:tc>
                  <a:txBody>
                    <a:bodyPr/>
                    <a:lstStyle>
                      <a:lvl1pPr marL="0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1pPr>
                      <a:lvl2pPr marL="503972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2pPr>
                      <a:lvl3pPr marL="1007943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3pPr>
                      <a:lvl4pPr marL="1511915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4pPr>
                      <a:lvl5pPr marL="2015886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5pPr>
                      <a:lvl6pPr marL="2519858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6pPr>
                      <a:lvl7pPr marL="3023829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7pPr>
                      <a:lvl8pPr marL="3527801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8pPr>
                      <a:lvl9pPr marL="4031772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algn="l" defTabSz="1007943" rtl="0" eaLnBrk="1" latinLnBrk="0" hangingPunct="1">
                        <a:spcAft>
                          <a:spcPts val="0"/>
                        </a:spcAft>
                        <a:tabLst>
                          <a:tab pos="374015" algn="l"/>
                        </a:tabLst>
                      </a:pP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5.</a:t>
                      </a:r>
                      <a:endParaRPr lang="ru-RU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1024" marR="61024" marT="0" marB="0" anchor="ctr">
                    <a:lnL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1pPr>
                      <a:lvl2pPr marL="503972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2pPr>
                      <a:lvl3pPr marL="1007943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3pPr>
                      <a:lvl4pPr marL="1511915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4pPr>
                      <a:lvl5pPr marL="2015886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5pPr>
                      <a:lvl6pPr marL="2519858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6pPr>
                      <a:lvl7pPr marL="3023829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7pPr>
                      <a:lvl8pPr marL="3527801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8pPr>
                      <a:lvl9pPr marL="4031772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algn="l" defTabSz="1007943" rtl="0" eaLnBrk="1" latinLnBrk="0" hangingPunct="1">
                        <a:spcAft>
                          <a:spcPts val="0"/>
                        </a:spcAft>
                        <a:tabLst>
                          <a:tab pos="374015" algn="l"/>
                        </a:tabLst>
                      </a:pPr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/>
                          <a:ea typeface="+mn-ea"/>
                          <a:cs typeface="+mn-cs"/>
                        </a:rPr>
                        <a:t>Отсутствие динамики вовлеченности детей с ОВЗ, родителей и педагогов.</a:t>
                      </a:r>
                      <a:endParaRPr lang="ru-RU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1024" marR="61024" marT="0" marB="0">
                    <a:lnL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1pPr>
                      <a:lvl2pPr marL="503972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2pPr>
                      <a:lvl3pPr marL="1007943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3pPr>
                      <a:lvl4pPr marL="1511915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4pPr>
                      <a:lvl5pPr marL="2015886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5pPr>
                      <a:lvl6pPr marL="2519858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6pPr>
                      <a:lvl7pPr marL="3023829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7pPr>
                      <a:lvl8pPr marL="3527801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8pPr>
                      <a:lvl9pPr marL="4031772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algn="l" defTabSz="1007943" rtl="0" eaLnBrk="1" latinLnBrk="0" hangingPunct="1">
                        <a:spcAft>
                          <a:spcPts val="0"/>
                        </a:spcAft>
                        <a:tabLst>
                          <a:tab pos="374015" algn="l"/>
                        </a:tabLst>
                      </a:pPr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/>
                          <a:ea typeface="+mn-ea"/>
                          <a:cs typeface="+mn-cs"/>
                        </a:rPr>
                        <a:t>Скорректировать программы и планы мероприятий </a:t>
                      </a:r>
                      <a:endParaRPr lang="ru-RU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1024" marR="61024" marT="0" marB="0">
                    <a:lnL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4358081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5883430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Объект 8">
            <a:extLst>
              <a:ext uri="{FF2B5EF4-FFF2-40B4-BE49-F238E27FC236}">
                <a16:creationId xmlns="" xmlns:a16="http://schemas.microsoft.com/office/drawing/2014/main" id="{80D3BD4A-6D34-4866-9EF0-19618D8728E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42221117"/>
              </p:ext>
            </p:extLst>
          </p:nvPr>
        </p:nvGraphicFramePr>
        <p:xfrm>
          <a:off x="323528" y="1124744"/>
          <a:ext cx="8496946" cy="51368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52254">
                  <a:extLst>
                    <a:ext uri="{9D8B030D-6E8A-4147-A177-3AD203B41FA5}">
                      <a16:colId xmlns="" xmlns:a16="http://schemas.microsoft.com/office/drawing/2014/main" val="1436807181"/>
                    </a:ext>
                  </a:extLst>
                </a:gridCol>
                <a:gridCol w="2646525">
                  <a:extLst>
                    <a:ext uri="{9D8B030D-6E8A-4147-A177-3AD203B41FA5}">
                      <a16:colId xmlns="" xmlns:a16="http://schemas.microsoft.com/office/drawing/2014/main" val="3636732319"/>
                    </a:ext>
                  </a:extLst>
                </a:gridCol>
                <a:gridCol w="1699389">
                  <a:extLst>
                    <a:ext uri="{9D8B030D-6E8A-4147-A177-3AD203B41FA5}">
                      <a16:colId xmlns="" xmlns:a16="http://schemas.microsoft.com/office/drawing/2014/main" val="213496455"/>
                    </a:ext>
                  </a:extLst>
                </a:gridCol>
                <a:gridCol w="1699389">
                  <a:extLst>
                    <a:ext uri="{9D8B030D-6E8A-4147-A177-3AD203B41FA5}">
                      <a16:colId xmlns="" xmlns:a16="http://schemas.microsoft.com/office/drawing/2014/main" val="3894648966"/>
                    </a:ext>
                  </a:extLst>
                </a:gridCol>
                <a:gridCol w="1699389">
                  <a:extLst>
                    <a:ext uri="{9D8B030D-6E8A-4147-A177-3AD203B41FA5}">
                      <a16:colId xmlns="" xmlns:a16="http://schemas.microsoft.com/office/drawing/2014/main" val="1174846567"/>
                    </a:ext>
                  </a:extLst>
                </a:gridCol>
              </a:tblGrid>
              <a:tr h="566712">
                <a:tc>
                  <a:txBody>
                    <a:bodyPr/>
                    <a:lstStyle/>
                    <a:p>
                      <a:r>
                        <a:rPr lang="ru-RU" dirty="0"/>
                        <a:t>№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Наименование статьи расхода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сумма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Источники финансирования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639909653"/>
                  </a:ext>
                </a:extLst>
              </a:tr>
              <a:tr h="409604"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создание комнат релаксации, сенсорных комнат, комнат адаптивной физкультуры на базе площадок;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2 500 000 рублей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Поиск спонсоров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876383337"/>
                  </a:ext>
                </a:extLst>
              </a:tr>
              <a:tr h="409604"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создание сайта проекта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70</a:t>
                      </a:r>
                      <a:r>
                        <a:rPr lang="ru-RU" baseline="0" dirty="0" smtClean="0"/>
                        <a:t> 000 рублей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Поиск спонсоров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50281148"/>
                  </a:ext>
                </a:extLst>
              </a:tr>
              <a:tr h="409604"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заключение договоров с учреждениями здравоохранения (</a:t>
                      </a:r>
                      <a:r>
                        <a:rPr lang="ru-RU" dirty="0" err="1" smtClean="0"/>
                        <a:t>физиолечение</a:t>
                      </a:r>
                      <a:r>
                        <a:rPr lang="ru-RU" dirty="0" smtClean="0"/>
                        <a:t>, наблюдение у узких специалистов) и ППЦ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безвозмездно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За счет бюджета</a:t>
                      </a:r>
                      <a:r>
                        <a:rPr lang="ru-RU" baseline="0" dirty="0" smtClean="0"/>
                        <a:t>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616248360"/>
                  </a:ext>
                </a:extLst>
              </a:tr>
              <a:tr h="409604"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организация и реализация конкурсов, фестивалей для детей с ОВЗ (по плану);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15 000 рублей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За счет бюджета</a:t>
                      </a:r>
                      <a:r>
                        <a:rPr lang="ru-RU" baseline="0" dirty="0" smtClean="0"/>
                        <a:t>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4159710371"/>
                  </a:ext>
                </a:extLst>
              </a:tr>
              <a:tr h="409604"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организация и реализация НПК, семинаров, тренингов, мастер - классов для педагогического сообщества (по плану)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</a:t>
                      </a:r>
                      <a:r>
                        <a:rPr lang="ru-RU" baseline="0" dirty="0" smtClean="0"/>
                        <a:t> 000 рублей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За счет бюджета</a:t>
                      </a:r>
                      <a:r>
                        <a:rPr lang="ru-RU" baseline="0" dirty="0" smtClean="0"/>
                        <a:t> </a:t>
                      </a:r>
                      <a:endParaRPr lang="ru-RU" dirty="0" smtClean="0"/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577256393"/>
                  </a:ext>
                </a:extLst>
              </a:tr>
              <a:tr h="409604"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организация и реализация семинаров для родителей детей с ОВЗ (по плану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10 000 рублей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За счет бюджета</a:t>
                      </a:r>
                      <a:r>
                        <a:rPr lang="ru-RU" baseline="0" dirty="0" smtClean="0"/>
                        <a:t> </a:t>
                      </a:r>
                      <a:endParaRPr lang="ru-RU" dirty="0" smtClean="0"/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551261184"/>
                  </a:ext>
                </a:extLst>
              </a:tr>
            </a:tbl>
          </a:graphicData>
        </a:graphic>
      </p:graphicFrame>
      <p:sp>
        <p:nvSpPr>
          <p:cNvPr id="5" name="Номер слайда 4">
            <a:extLst>
              <a:ext uri="{FF2B5EF4-FFF2-40B4-BE49-F238E27FC236}">
                <a16:creationId xmlns="" xmlns:a16="http://schemas.microsoft.com/office/drawing/2014/main" id="{F8DE22EA-F9FF-4691-8A0F-B14165DCAC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8F7AD3-20E0-496A-8423-099088011E5B}" type="slidenum">
              <a:rPr lang="ru-RU" smtClean="0"/>
              <a:pPr>
                <a:defRPr/>
              </a:pPr>
              <a:t>16</a:t>
            </a:fld>
            <a:endParaRPr lang="ru-RU"/>
          </a:p>
        </p:txBody>
      </p:sp>
      <p:sp>
        <p:nvSpPr>
          <p:cNvPr id="8" name="Заголовок 5">
            <a:extLst>
              <a:ext uri="{FF2B5EF4-FFF2-40B4-BE49-F238E27FC236}">
                <a16:creationId xmlns="" xmlns:a16="http://schemas.microsoft.com/office/drawing/2014/main" id="{888936D7-2C84-430E-824A-D8DEF2243CC5}"/>
              </a:ext>
            </a:extLst>
          </p:cNvPr>
          <p:cNvSpPr txBox="1">
            <a:spLocks/>
          </p:cNvSpPr>
          <p:nvPr/>
        </p:nvSpPr>
        <p:spPr>
          <a:xfrm>
            <a:off x="395536" y="-31271"/>
            <a:ext cx="3898776" cy="901337"/>
          </a:xfrm>
          <a:prstGeom prst="rect">
            <a:avLst/>
          </a:prstGeom>
        </p:spPr>
        <p:txBody>
          <a:bodyPr anchor="ctr"/>
          <a:lstStyle>
            <a:lvl1pPr algn="l" defTabSz="1007943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1007943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srgbClr val="921A1D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Бюджет проекта</a:t>
            </a:r>
          </a:p>
        </p:txBody>
      </p:sp>
    </p:spTree>
    <p:extLst>
      <p:ext uri="{BB962C8B-B14F-4D97-AF65-F5344CB8AC3E}">
        <p14:creationId xmlns:p14="http://schemas.microsoft.com/office/powerpoint/2010/main" val="220161106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Ссылка с материалами проекта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>
                <a:hlinkClick r:id="rId2"/>
              </a:rPr>
              <a:t>https://</a:t>
            </a:r>
            <a:r>
              <a:rPr lang="en-US" dirty="0" smtClean="0">
                <a:hlinkClick r:id="rId2"/>
              </a:rPr>
              <a:t>cloud.mail.ru/public/jBti/fwEJUbo27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      Российская академия народного хозяйства и государственной службы при  Президенте Российской Федерации.   Выпускной квалификационный проект 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8F7AD3-20E0-496A-8423-099088011E5B}" type="slidenum">
              <a:rPr lang="ru-RU" smtClean="0"/>
              <a:pPr>
                <a:defRPr/>
              </a:pPr>
              <a:t>17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85358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8F7AD3-20E0-496A-8423-099088011E5B}" type="slidenum">
              <a:rPr lang="ru-RU" sz="1200" b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pPr>
                <a:defRPr/>
              </a:pPr>
              <a:t>2</a:t>
            </a:fld>
            <a:endParaRPr lang="ru-RU" sz="1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Group 4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15555842"/>
              </p:ext>
            </p:extLst>
          </p:nvPr>
        </p:nvGraphicFramePr>
        <p:xfrm>
          <a:off x="179512" y="1124744"/>
          <a:ext cx="8667114" cy="7974072"/>
        </p:xfrm>
        <a:graphic>
          <a:graphicData uri="http://schemas.openxmlformats.org/drawingml/2006/table">
            <a:tbl>
              <a:tblPr>
                <a:solidFill>
                  <a:srgbClr val="F99B1C"/>
                </a:solidFill>
              </a:tblPr>
              <a:tblGrid>
                <a:gridCol w="3563724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510339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2246396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 Light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 Light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 Light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 Light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 Light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 Light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 Light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 Light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 Light"/>
                        </a:defRPr>
                      </a:lvl9pPr>
                    </a:lstStyle>
                    <a:p>
                      <a:pPr marL="8255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Формальные основания для инициации проекта</a:t>
                      </a:r>
                    </a:p>
                  </a:txBody>
                  <a:tcPr marL="100796" marR="100796" marT="50398" marB="50398" horzOverflow="overflow">
                    <a:lnL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2A7"/>
                    </a:solidFill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 Light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 Light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 Light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 Light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 Light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 Light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 Light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 Light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 Light"/>
                        </a:defRPr>
                      </a:lvl9pPr>
                    </a:lstStyle>
                    <a:p>
                      <a:pPr marL="8255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26722"/>
                          </a:solidFill>
                          <a:effectLst/>
                          <a:latin typeface="Times New Roman" pitchFamily="18" charset="0"/>
                        </a:rPr>
                        <a:t>Закон Российской Федерации от 29 декабря 2012 г. № 273-ФЗ «Об образовании в Российской Федерации». </a:t>
                      </a:r>
                    </a:p>
                    <a:p>
                      <a:pPr marL="8255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26722"/>
                          </a:solidFill>
                          <a:effectLst/>
                          <a:latin typeface="Times New Roman" pitchFamily="18" charset="0"/>
                        </a:rPr>
                        <a:t>Приказ </a:t>
                      </a:r>
                      <a:r>
                        <a:rPr kumimoji="0" lang="ru-RU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26722"/>
                          </a:solidFill>
                          <a:effectLst/>
                          <a:latin typeface="Times New Roman" pitchFamily="18" charset="0"/>
                        </a:rPr>
                        <a:t>Минобрнауки</a:t>
                      </a: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26722"/>
                          </a:solidFill>
                          <a:effectLst/>
                          <a:latin typeface="Times New Roman" pitchFamily="18" charset="0"/>
                        </a:rPr>
                        <a:t> России от 19.12.2014 № 1598 «Об утверждении федерального государственного образовательного стандарта начального общего образования обучающихся с ограниченными возможностями здоровья».</a:t>
                      </a:r>
                    </a:p>
                    <a:p>
                      <a:pPr marL="8255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26722"/>
                          </a:solidFill>
                          <a:effectLst/>
                          <a:latin typeface="Times New Roman" pitchFamily="18" charset="0"/>
                        </a:rPr>
                        <a:t>План-график  мероприятий  регионального  уровня  по  обеспечению  введения  ФГОС НОО ОВЗ  и ФГОС О  УО. 2.  </a:t>
                      </a:r>
                    </a:p>
                    <a:p>
                      <a:pPr marL="8255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26722"/>
                          </a:solidFill>
                          <a:effectLst/>
                          <a:latin typeface="Times New Roman" pitchFamily="18" charset="0"/>
                        </a:rPr>
                        <a:t>Документ  органа  государственной  власти  субъекта  Российской  Федерации, определяющий  нормативные  затраты  на  оказание  государственной  или  муниципальной услуги  в  сфере  образования  по  созданию  специальных  условий  получения  образования обучающимися  с  ограниченными  возможностями  здоровья  (согласно  Статьи  99,  п.2. ФЗ-273).</a:t>
                      </a:r>
                    </a:p>
                    <a:p>
                      <a:pPr marL="8255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26722"/>
                          </a:solidFill>
                          <a:effectLst/>
                          <a:latin typeface="Times New Roman" pitchFamily="18" charset="0"/>
                        </a:rPr>
                        <a:t> План-график  мероприятий  муниципального  уровня  по  обеспечению  введения  ФГОС НОО  ОВЗ  и  ФГОС  О  УО  в  общеобразовательных  учреждениях  муниципального образования. </a:t>
                      </a:r>
                    </a:p>
                    <a:p>
                      <a:pPr marL="8255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26722"/>
                          </a:solidFill>
                          <a:effectLst/>
                          <a:latin typeface="Times New Roman" pitchFamily="18" charset="0"/>
                        </a:rPr>
                        <a:t> Приказ  об  организации  мониторинга  по  оценке  готовности  муниципальных образовательных систем к введению  ФГОС НОО  ОВЗ  и ФГОС О  УО.</a:t>
                      </a:r>
                    </a:p>
                    <a:p>
                      <a:pPr marL="8255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26722"/>
                          </a:solidFill>
                          <a:effectLst/>
                          <a:latin typeface="Times New Roman" pitchFamily="18" charset="0"/>
                          <a:hlinkClick r:id="rId3"/>
                        </a:rPr>
                        <a:t>https://cloud.mail.ru/public/37Bm/aid2QCNrH</a:t>
                      </a: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26722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</a:p>
                  </a:txBody>
                  <a:tcPr marL="100796" marR="100796" marT="50398" marB="50398" horzOverflow="overflow">
                    <a:lnL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722156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 Light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 Light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 Light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 Light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 Light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 Light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 Light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 Light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 Light"/>
                        </a:defRPr>
                      </a:lvl9pPr>
                    </a:lstStyle>
                    <a:p>
                      <a:pPr marL="8255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Связь с государственными программами Российской Федерации, региональными и муниципальными программами </a:t>
                      </a:r>
                    </a:p>
                  </a:txBody>
                  <a:tcPr marL="100796" marR="100796" marT="50398" marB="50398" horzOverflow="overflow">
                    <a:lnL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2A7"/>
                    </a:solidFill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 Light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 Light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 Light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 Light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 Light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 Light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 Light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 Light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 Light"/>
                        </a:defRPr>
                      </a:lvl9pPr>
                    </a:lstStyle>
                    <a:p>
                      <a:pPr marL="8255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r>
                        <a:rPr lang="ru-RU" sz="1400" dirty="0" smtClean="0"/>
                        <a:t>Указ Президента Российской Федерации от 4 февраля 2010 года № Пр-271 «Национальная образовательная инициатива "Наша новая школа"».</a:t>
                      </a:r>
                    </a:p>
                    <a:p>
                      <a:pPr marL="8255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endParaRPr kumimoji="0" 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100796" marR="100796" marT="50398" marB="50398" horzOverflow="overflow">
                    <a:lnL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7" name="Заголовок 1"/>
          <p:cNvSpPr txBox="1">
            <a:spLocks/>
          </p:cNvSpPr>
          <p:nvPr/>
        </p:nvSpPr>
        <p:spPr>
          <a:xfrm>
            <a:off x="773113" y="383536"/>
            <a:ext cx="6967239" cy="491107"/>
          </a:xfrm>
          <a:prstGeom prst="rect">
            <a:avLst/>
          </a:prstGeom>
        </p:spPr>
        <p:txBody>
          <a:bodyPr anchor="b"/>
          <a:lstStyle>
            <a:lvl1pPr algn="l" defTabSz="1007943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1007943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srgbClr val="0062A7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srgbClr val="921A1D"/>
                </a:solidFill>
                <a:effectLst/>
                <a:uLnTx/>
                <a:uFillTx/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Предпосылки реализации проекта</a:t>
            </a:r>
          </a:p>
        </p:txBody>
      </p:sp>
    </p:spTree>
    <p:extLst>
      <p:ext uri="{BB962C8B-B14F-4D97-AF65-F5344CB8AC3E}">
        <p14:creationId xmlns:p14="http://schemas.microsoft.com/office/powerpoint/2010/main" val="4639558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8F7AD3-20E0-496A-8423-099088011E5B}" type="slidenum">
              <a:rPr lang="ru-RU" sz="1200" b="1" smtClean="0">
                <a:solidFill>
                  <a:schemeClr val="tx1"/>
                </a:solidFill>
              </a:rPr>
              <a:pPr>
                <a:defRPr/>
              </a:pPr>
              <a:t>3</a:t>
            </a:fld>
            <a:endParaRPr lang="ru-RU" sz="1200" b="1" dirty="0">
              <a:solidFill>
                <a:schemeClr val="tx1"/>
              </a:solidFill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8724353"/>
              </p:ext>
            </p:extLst>
          </p:nvPr>
        </p:nvGraphicFramePr>
        <p:xfrm>
          <a:off x="626610" y="548680"/>
          <a:ext cx="7880947" cy="3113087"/>
        </p:xfrm>
        <a:graphic>
          <a:graphicData uri="http://schemas.openxmlformats.org/drawingml/2006/table">
            <a:tbl>
              <a:tblPr firstRow="1" firstCol="1" bandRow="1"/>
              <a:tblGrid>
                <a:gridCol w="2019829">
                  <a:extLst>
                    <a:ext uri="{9D8B030D-6E8A-4147-A177-3AD203B41FA5}">
                      <a16:colId xmlns="" xmlns:a16="http://schemas.microsoft.com/office/drawing/2014/main" val="1973703757"/>
                    </a:ext>
                  </a:extLst>
                </a:gridCol>
                <a:gridCol w="4608512">
                  <a:extLst>
                    <a:ext uri="{9D8B030D-6E8A-4147-A177-3AD203B41FA5}">
                      <a16:colId xmlns="" xmlns:a16="http://schemas.microsoft.com/office/drawing/2014/main" val="119063058"/>
                    </a:ext>
                  </a:extLst>
                </a:gridCol>
                <a:gridCol w="1252606">
                  <a:extLst>
                    <a:ext uri="{9D8B030D-6E8A-4147-A177-3AD203B41FA5}">
                      <a16:colId xmlns="" xmlns:a16="http://schemas.microsoft.com/office/drawing/2014/main" val="2923494648"/>
                    </a:ext>
                  </a:extLst>
                </a:gridCol>
              </a:tblGrid>
              <a:tr h="672122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1pPr>
                      <a:lvl2pPr marL="3429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2pPr>
                      <a:lvl3pPr marL="6858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3pPr>
                      <a:lvl4pPr marL="10287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4pPr>
                      <a:lvl5pPr marL="13716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5pPr>
                      <a:lvl6pPr marL="17145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6pPr>
                      <a:lvl7pPr marL="20574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7pPr>
                      <a:lvl8pPr marL="24003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8pPr>
                      <a:lvl9pPr marL="27432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9pPr>
                    </a:lstStyle>
                    <a:p>
                      <a:pPr marL="90170" indent="444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0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Срок начала и окончания проекта</a:t>
                      </a:r>
                    </a:p>
                  </a:txBody>
                  <a:tcPr marL="25400" marR="25400" marT="0" marB="0">
                    <a:lnL w="12700" cap="flat" cmpd="sng" algn="ctr">
                      <a:solidFill>
                        <a:srgbClr val="49556E">
                          <a:lumMod val="20000"/>
                          <a:lumOff val="8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9556E">
                          <a:lumMod val="20000"/>
                          <a:lumOff val="8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9556E">
                          <a:lumMod val="20000"/>
                          <a:lumOff val="8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9556E">
                          <a:lumMod val="20000"/>
                          <a:lumOff val="8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62A7"/>
                    </a:solidFill>
                  </a:tcPr>
                </a:tc>
                <a:tc gridSpan="2">
                  <a:txBody>
                    <a:bodyPr/>
                    <a:lstStyle>
                      <a:lvl1pPr marL="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1pPr>
                      <a:lvl2pPr marL="3429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2pPr>
                      <a:lvl3pPr marL="6858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3pPr>
                      <a:lvl4pPr marL="10287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4pPr>
                      <a:lvl5pPr marL="13716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5pPr>
                      <a:lvl6pPr marL="17145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6pPr>
                      <a:lvl7pPr marL="20574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7pPr>
                      <a:lvl8pPr marL="24003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8pPr>
                      <a:lvl9pPr marL="27432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9pPr>
                    </a:lstStyle>
                    <a:p>
                      <a:pPr marL="90170" indent="444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accent4">
                              <a:lumMod val="1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01.10.2021- 31.08.2022</a:t>
                      </a:r>
                      <a:endParaRPr lang="ru-RU" sz="1100" dirty="0">
                        <a:solidFill>
                          <a:srgbClr val="F2672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49556E">
                          <a:lumMod val="20000"/>
                          <a:lumOff val="8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9556E">
                          <a:lumMod val="20000"/>
                          <a:lumOff val="8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9556E">
                          <a:lumMod val="20000"/>
                          <a:lumOff val="8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9556E">
                          <a:lumMod val="20000"/>
                          <a:lumOff val="8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90170" indent="444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581725505"/>
                  </a:ext>
                </a:extLst>
              </a:tr>
              <a:tr h="335990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1pPr>
                      <a:lvl2pPr marL="3429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2pPr>
                      <a:lvl3pPr marL="6858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3pPr>
                      <a:lvl4pPr marL="10287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4pPr>
                      <a:lvl5pPr marL="13716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5pPr>
                      <a:lvl6pPr marL="17145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6pPr>
                      <a:lvl7pPr marL="20574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7pPr>
                      <a:lvl8pPr marL="24003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8pPr>
                      <a:lvl9pPr marL="27432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9pPr>
                    </a:lstStyle>
                    <a:p>
                      <a:pPr marL="90170" indent="444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49556E">
                          <a:lumMod val="20000"/>
                          <a:lumOff val="8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9556E">
                          <a:lumMod val="20000"/>
                          <a:lumOff val="8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9556E">
                          <a:lumMod val="20000"/>
                          <a:lumOff val="8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9556E">
                          <a:lumMod val="20000"/>
                          <a:lumOff val="8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9pPr>
                    </a:lstStyle>
                    <a:p>
                      <a:pPr marL="90170" indent="444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ФИО, должность</a:t>
                      </a:r>
                    </a:p>
                  </a:txBody>
                  <a:tcPr marL="25400" marR="25400" marT="0" marB="0">
                    <a:lnL w="12700" cap="flat" cmpd="sng" algn="ctr">
                      <a:solidFill>
                        <a:srgbClr val="49556E">
                          <a:lumMod val="20000"/>
                          <a:lumOff val="8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9556E">
                          <a:lumMod val="20000"/>
                          <a:lumOff val="8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9556E">
                          <a:lumMod val="20000"/>
                          <a:lumOff val="8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9556E">
                          <a:lumMod val="20000"/>
                          <a:lumOff val="8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9pPr>
                    </a:lstStyle>
                    <a:p>
                      <a:pPr marL="90170" indent="444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49556E">
                          <a:lumMod val="20000"/>
                          <a:lumOff val="8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9556E">
                          <a:lumMod val="20000"/>
                          <a:lumOff val="8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9556E">
                          <a:lumMod val="20000"/>
                          <a:lumOff val="8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9556E">
                          <a:lumMod val="20000"/>
                          <a:lumOff val="8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128360854"/>
                  </a:ext>
                </a:extLst>
              </a:tr>
              <a:tr h="936104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1pPr>
                      <a:lvl2pPr marL="3429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2pPr>
                      <a:lvl3pPr marL="6858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3pPr>
                      <a:lvl4pPr marL="10287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4pPr>
                      <a:lvl5pPr marL="13716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5pPr>
                      <a:lvl6pPr marL="17145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6pPr>
                      <a:lvl7pPr marL="20574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7pPr>
                      <a:lvl8pPr marL="24003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8pPr>
                      <a:lvl9pPr marL="27432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9pPr>
                    </a:lstStyle>
                    <a:p>
                      <a:pPr marL="90170" indent="444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Куратор</a:t>
                      </a:r>
                      <a:r>
                        <a:rPr lang="ru-RU" sz="1800" b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проекта</a:t>
                      </a:r>
                    </a:p>
                  </a:txBody>
                  <a:tcPr marL="25400" marR="25400" marT="0" marB="0">
                    <a:lnL w="12700" cap="flat" cmpd="sng" algn="ctr">
                      <a:solidFill>
                        <a:srgbClr val="49556E">
                          <a:lumMod val="20000"/>
                          <a:lumOff val="8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9556E">
                          <a:lumMod val="20000"/>
                          <a:lumOff val="8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9556E">
                          <a:lumMod val="20000"/>
                          <a:lumOff val="8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9556E">
                          <a:lumMod val="20000"/>
                          <a:lumOff val="8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62A7"/>
                    </a:solidFill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9pPr>
                    </a:lstStyle>
                    <a:p>
                      <a:pPr marL="90170" indent="444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solidFill>
                            <a:schemeClr val="accent4">
                              <a:lumMod val="1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Семенова</a:t>
                      </a:r>
                      <a:r>
                        <a:rPr lang="ru-RU" sz="1100" baseline="0" dirty="0" smtClean="0">
                          <a:solidFill>
                            <a:schemeClr val="accent4">
                              <a:lumMod val="1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Светлана Ивановна, заместитель директора по УВР Средней школы интернат №17</a:t>
                      </a:r>
                      <a:endParaRPr lang="ru-RU" sz="1100" dirty="0">
                        <a:solidFill>
                          <a:schemeClr val="accent4">
                            <a:lumMod val="10000"/>
                          </a:schemeClr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49556E">
                          <a:lumMod val="20000"/>
                          <a:lumOff val="8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9556E">
                          <a:lumMod val="20000"/>
                          <a:lumOff val="8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9556E">
                          <a:lumMod val="20000"/>
                          <a:lumOff val="8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9556E">
                          <a:lumMod val="20000"/>
                          <a:lumOff val="8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9pPr>
                    </a:lstStyle>
                    <a:p>
                      <a:pPr marL="90170" indent="444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50" b="0" i="0" kern="1200" dirty="0" smtClean="0">
                          <a:solidFill>
                            <a:schemeClr val="dk1"/>
                          </a:solidFill>
                          <a:effectLst/>
                          <a:latin typeface="Calibri Light"/>
                          <a:ea typeface="+mn-ea"/>
                          <a:cs typeface="+mn-cs"/>
                        </a:rPr>
                        <a:t>svetlana_vs08@mail.ru</a:t>
                      </a:r>
                      <a:endParaRPr lang="ru-RU" sz="1100" dirty="0">
                        <a:solidFill>
                          <a:schemeClr val="accent4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49556E">
                          <a:lumMod val="20000"/>
                          <a:lumOff val="8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9556E">
                          <a:lumMod val="20000"/>
                          <a:lumOff val="8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9556E">
                          <a:lumMod val="20000"/>
                          <a:lumOff val="8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9556E">
                          <a:lumMod val="20000"/>
                          <a:lumOff val="8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073251668"/>
                  </a:ext>
                </a:extLst>
              </a:tr>
              <a:tr h="1168871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1pPr>
                      <a:lvl2pPr marL="3429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2pPr>
                      <a:lvl3pPr marL="6858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3pPr>
                      <a:lvl4pPr marL="10287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4pPr>
                      <a:lvl5pPr marL="13716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5pPr>
                      <a:lvl6pPr marL="17145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6pPr>
                      <a:lvl7pPr marL="20574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7pPr>
                      <a:lvl8pPr marL="24003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8pPr>
                      <a:lvl9pPr marL="27432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9pPr>
                    </a:lstStyle>
                    <a:p>
                      <a:pPr marL="90170" indent="444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Руководитель проекта</a:t>
                      </a:r>
                    </a:p>
                    <a:p>
                      <a:pPr marL="90170" indent="444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800" b="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49556E">
                          <a:lumMod val="20000"/>
                          <a:lumOff val="8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9556E">
                          <a:lumMod val="20000"/>
                          <a:lumOff val="8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9556E">
                          <a:lumMod val="20000"/>
                          <a:lumOff val="8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9556E">
                          <a:lumMod val="20000"/>
                          <a:lumOff val="8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62A7"/>
                    </a:solidFill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9pPr>
                    </a:lstStyle>
                    <a:p>
                      <a:pPr marL="90170" marR="0" indent="4445" algn="l" defTabSz="6858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>
                          <a:solidFill>
                            <a:schemeClr val="accent4">
                              <a:lumMod val="1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r>
                        <a:rPr lang="ru-RU" sz="1400" dirty="0" smtClean="0">
                          <a:solidFill>
                            <a:schemeClr val="accent4">
                              <a:lumMod val="1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Семенова Светлана Ивановна, </a:t>
                      </a:r>
                      <a:r>
                        <a:rPr lang="ru-RU" sz="1100" baseline="0" dirty="0" smtClean="0">
                          <a:solidFill>
                            <a:schemeClr val="accent4">
                              <a:lumMod val="1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заместитель директора по УВР Средней школы интернат №17 </a:t>
                      </a:r>
                      <a:endParaRPr lang="ru-RU" sz="1100" dirty="0" smtClean="0">
                        <a:solidFill>
                          <a:schemeClr val="accent4">
                            <a:lumMod val="10000"/>
                          </a:schemeClr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90170" indent="444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solidFill>
                          <a:schemeClr val="accent4">
                            <a:lumMod val="10000"/>
                          </a:schemeClr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49556E">
                          <a:lumMod val="20000"/>
                          <a:lumOff val="8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9556E">
                          <a:lumMod val="20000"/>
                          <a:lumOff val="8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9556E">
                          <a:lumMod val="20000"/>
                          <a:lumOff val="8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9556E">
                          <a:lumMod val="20000"/>
                          <a:lumOff val="8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9pPr>
                    </a:lstStyle>
                    <a:p>
                      <a:pPr marL="90170" indent="444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solidFill>
                          <a:schemeClr val="accent4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90170" indent="444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solidFill>
                            <a:schemeClr val="accent4">
                              <a:lumMod val="10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89222914442</a:t>
                      </a:r>
                    </a:p>
                    <a:p>
                      <a:pPr marL="90170" indent="444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solidFill>
                          <a:schemeClr val="accent4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49556E">
                          <a:lumMod val="20000"/>
                          <a:lumOff val="8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9556E">
                          <a:lumMod val="20000"/>
                          <a:lumOff val="8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9556E">
                          <a:lumMod val="20000"/>
                          <a:lumOff val="8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9556E">
                          <a:lumMod val="20000"/>
                          <a:lumOff val="8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748517373"/>
                  </a:ext>
                </a:extLst>
              </a:tr>
            </a:tbl>
          </a:graphicData>
        </a:graphic>
      </p:graphicFrame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8831216"/>
              </p:ext>
            </p:extLst>
          </p:nvPr>
        </p:nvGraphicFramePr>
        <p:xfrm>
          <a:off x="626611" y="4077072"/>
          <a:ext cx="7881772" cy="2834640"/>
        </p:xfrm>
        <a:graphic>
          <a:graphicData uri="http://schemas.openxmlformats.org/drawingml/2006/table">
            <a:tbl>
              <a:tblPr firstRow="1" bandRow="1"/>
              <a:tblGrid>
                <a:gridCol w="2016436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5865336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2103530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1pPr>
                      <a:lvl2pPr marL="3429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2pPr>
                      <a:lvl3pPr marL="6858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3pPr>
                      <a:lvl4pPr marL="10287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4pPr>
                      <a:lvl5pPr marL="13716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5pPr>
                      <a:lvl6pPr marL="17145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6pPr>
                      <a:lvl7pPr marL="20574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7pPr>
                      <a:lvl8pPr marL="24003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8pPr>
                      <a:lvl9pPr marL="27432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9pPr>
                    </a:lstStyle>
                    <a:p>
                      <a:r>
                        <a:rPr lang="ru-RU" sz="1800" b="0" i="0" u="none" strike="noStrike" kern="1200" baseline="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Список разработчиков </a:t>
                      </a:r>
                    </a:p>
                    <a:p>
                      <a:r>
                        <a:rPr lang="ru-RU" sz="1800" b="0" i="0" u="none" strike="noStrike" kern="1200" baseline="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Проекта (регион,  должность, место работы)</a:t>
                      </a:r>
                      <a:endParaRPr lang="ru-RU" sz="1800" b="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rgbClr val="0062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62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62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62A7"/>
                    </a:solidFill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1pPr>
                      <a:lvl2pPr marL="3429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2pPr>
                      <a:lvl3pPr marL="6858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3pPr>
                      <a:lvl4pPr marL="10287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4pPr>
                      <a:lvl5pPr marL="13716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5pPr>
                      <a:lvl6pPr marL="17145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6pPr>
                      <a:lvl7pPr marL="20574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7pPr>
                      <a:lvl8pPr marL="24003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8pPr>
                      <a:lvl9pPr marL="27432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9pPr>
                    </a:lstStyle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chemeClr val="accent4">
                              <a:lumMod val="1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Самойленко Наталья</a:t>
                      </a:r>
                      <a:r>
                        <a:rPr lang="ru-RU" sz="1400" baseline="0" dirty="0" smtClean="0">
                          <a:solidFill>
                            <a:schemeClr val="accent4">
                              <a:lumMod val="1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Юрьевна – директор Средней школы интернат №17</a:t>
                      </a:r>
                    </a:p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chemeClr val="accent4">
                              <a:lumMod val="1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Семенова Светлана Ивановна, </a:t>
                      </a:r>
                      <a:r>
                        <a:rPr lang="ru-RU" sz="1400" baseline="0" dirty="0" smtClean="0">
                          <a:solidFill>
                            <a:schemeClr val="accent4">
                              <a:lumMod val="1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заместитель директора по УВР Средней школы интернат №17</a:t>
                      </a:r>
                    </a:p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aseline="0" dirty="0" err="1" smtClean="0">
                          <a:solidFill>
                            <a:schemeClr val="accent4">
                              <a:lumMod val="1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Гилязова</a:t>
                      </a:r>
                      <a:r>
                        <a:rPr lang="ru-RU" sz="1400" baseline="0" dirty="0" smtClean="0">
                          <a:solidFill>
                            <a:schemeClr val="accent4">
                              <a:lumMod val="1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baseline="0" dirty="0" err="1" smtClean="0">
                          <a:solidFill>
                            <a:schemeClr val="accent4">
                              <a:lumMod val="1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Рамиля</a:t>
                      </a:r>
                      <a:r>
                        <a:rPr lang="ru-RU" sz="1400" baseline="0" dirty="0" smtClean="0">
                          <a:solidFill>
                            <a:schemeClr val="accent4">
                              <a:lumMod val="1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baseline="0" dirty="0" err="1" smtClean="0">
                          <a:solidFill>
                            <a:schemeClr val="accent4">
                              <a:lumMod val="1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Равиловна</a:t>
                      </a:r>
                      <a:r>
                        <a:rPr lang="ru-RU" sz="1400" baseline="0" dirty="0" smtClean="0">
                          <a:solidFill>
                            <a:schemeClr val="accent4">
                              <a:lumMod val="1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заместитель директора по УВР Средней школы интернат №17</a:t>
                      </a:r>
                    </a:p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aseline="0" dirty="0" err="1" smtClean="0">
                          <a:solidFill>
                            <a:schemeClr val="accent4">
                              <a:lumMod val="1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Курдина</a:t>
                      </a:r>
                      <a:r>
                        <a:rPr lang="ru-RU" sz="1400" baseline="0" dirty="0" smtClean="0">
                          <a:solidFill>
                            <a:schemeClr val="accent4">
                              <a:lumMod val="1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Евгения Андреевна заместитель директора по ВР Средней школы интернат №17</a:t>
                      </a:r>
                    </a:p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dirty="0" smtClean="0">
                        <a:solidFill>
                          <a:schemeClr val="accent4">
                            <a:lumMod val="10000"/>
                          </a:schemeClr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0" dirty="0">
                        <a:solidFill>
                          <a:schemeClr val="accent2"/>
                        </a:solidFill>
                      </a:endParaRPr>
                    </a:p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0" dirty="0">
                        <a:solidFill>
                          <a:schemeClr val="accent2"/>
                        </a:solidFill>
                      </a:endParaRPr>
                    </a:p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0" dirty="0">
                        <a:solidFill>
                          <a:schemeClr val="accent2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62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9556E">
                          <a:lumMod val="40000"/>
                          <a:lumOff val="6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9556E">
                          <a:lumMod val="40000"/>
                          <a:lumOff val="6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9556E">
                          <a:lumMod val="40000"/>
                          <a:lumOff val="6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656886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8F7AD3-20E0-496A-8423-099088011E5B}" type="slidenum">
              <a:rPr lang="ru-RU" sz="1200" b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pPr>
                <a:defRPr/>
              </a:pPr>
              <a:t>4</a:t>
            </a:fld>
            <a:endParaRPr lang="ru-RU" sz="1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773113" y="383536"/>
            <a:ext cx="6967239" cy="491107"/>
          </a:xfrm>
          <a:prstGeom prst="rect">
            <a:avLst/>
          </a:prstGeom>
        </p:spPr>
        <p:txBody>
          <a:bodyPr anchor="b"/>
          <a:lstStyle>
            <a:lvl1pPr algn="l" defTabSz="1007943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1007943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srgbClr val="921A1D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srgbClr val="921A1D"/>
                </a:solidFill>
                <a:effectLst/>
                <a:uLnTx/>
                <a:uFillTx/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Предпосылки реализации проекта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584960" y="865082"/>
            <a:ext cx="7128792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defTabSz="986912">
              <a:defRPr/>
            </a:pP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	Инклюзивное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образование представляет собой процесс развития общего образования, подразумевающий доступность образования для всех, приспособление к различным нуждам всех детей, обеспечивает доступ к образованию детей с особыми образовательными потребностями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.</a:t>
            </a:r>
          </a:p>
          <a:p>
            <a:pPr lvl="0" algn="just" defTabSz="986912">
              <a:defRPr/>
            </a:pP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	Необходимым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условием организации успешного обучения и воспитания детей с ОВЗ в образовательном учреждении общего типа является создание адаптивной среды, позволяющей обеспечить их полноценную интеграцию и личностную самореализацию в процессе обучения.</a:t>
            </a:r>
            <a:endParaRPr kumimoji="0" lang="ru-RU" sz="1400" b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4146608528"/>
              </p:ext>
            </p:extLst>
          </p:nvPr>
        </p:nvGraphicFramePr>
        <p:xfrm>
          <a:off x="1475656" y="3429000"/>
          <a:ext cx="5856312" cy="23920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773113" y="2852936"/>
            <a:ext cx="76873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Контингент обучающихся в образовательной организации за 3 года.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027160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8F7AD3-20E0-496A-8423-099088011E5B}" type="slidenum">
              <a:rPr lang="ru-RU" sz="1200" b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pPr>
                <a:defRPr/>
              </a:pPr>
              <a:t>5</a:t>
            </a:fld>
            <a:endParaRPr lang="ru-RU" sz="1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1" name="Группа 10">
            <a:extLst>
              <a:ext uri="{FF2B5EF4-FFF2-40B4-BE49-F238E27FC236}">
                <a16:creationId xmlns="" xmlns:a16="http://schemas.microsoft.com/office/drawing/2014/main" id="{8EE5AD83-6827-46B7-BFCD-15AADAE0211B}"/>
              </a:ext>
            </a:extLst>
          </p:cNvPr>
          <p:cNvGrpSpPr/>
          <p:nvPr/>
        </p:nvGrpSpPr>
        <p:grpSpPr>
          <a:xfrm>
            <a:off x="265440" y="136523"/>
            <a:ext cx="8555033" cy="6015464"/>
            <a:chOff x="1506944" y="2383823"/>
            <a:chExt cx="6881480" cy="4196407"/>
          </a:xfrm>
          <a:solidFill>
            <a:srgbClr val="D8DCE5"/>
          </a:solidFill>
        </p:grpSpPr>
        <p:sp>
          <p:nvSpPr>
            <p:cNvPr id="12" name="Прямоугольник 11">
              <a:extLst>
                <a:ext uri="{FF2B5EF4-FFF2-40B4-BE49-F238E27FC236}">
                  <a16:creationId xmlns="" xmlns:a16="http://schemas.microsoft.com/office/drawing/2014/main" id="{27A3BB45-5483-4645-83F0-3018BCEE5238}"/>
                </a:ext>
              </a:extLst>
            </p:cNvPr>
            <p:cNvSpPr/>
            <p:nvPr/>
          </p:nvSpPr>
          <p:spPr>
            <a:xfrm>
              <a:off x="1506944" y="2420188"/>
              <a:ext cx="2817374" cy="2110942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solidFill>
                    <a:srgbClr val="E62B25"/>
                  </a:solidFill>
                  <a:latin typeface="Times New Roman" pitchFamily="18" charset="0"/>
                  <a:ea typeface="Arial Unicode MS" panose="020B0604020202020204" pitchFamily="34" charset="-128"/>
                  <a:cs typeface="Times New Roman" pitchFamily="18" charset="0"/>
                </a:rPr>
                <a:t>Большое количество детей с ОВЗ в одном образовательном учреждении (много пришедших детей с ОВЗ из других образовательных организаций) </a:t>
              </a:r>
              <a:endParaRPr lang="ru-RU" sz="2395" dirty="0">
                <a:solidFill>
                  <a:schemeClr val="tx1"/>
                </a:solidFill>
              </a:endParaRPr>
            </a:p>
          </p:txBody>
        </p:sp>
        <p:sp>
          <p:nvSpPr>
            <p:cNvPr id="13" name="Прямоугольник 12">
              <a:extLst>
                <a:ext uri="{FF2B5EF4-FFF2-40B4-BE49-F238E27FC236}">
                  <a16:creationId xmlns="" xmlns:a16="http://schemas.microsoft.com/office/drawing/2014/main" id="{D8ECA644-4DBA-4625-AFB4-A3B243873548}"/>
                </a:ext>
              </a:extLst>
            </p:cNvPr>
            <p:cNvSpPr/>
            <p:nvPr/>
          </p:nvSpPr>
          <p:spPr>
            <a:xfrm>
              <a:off x="5376498" y="2383823"/>
              <a:ext cx="3011926" cy="2094228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395" dirty="0" smtClean="0">
                  <a:solidFill>
                    <a:schemeClr val="tx1"/>
                  </a:solidFill>
                </a:rPr>
                <a:t>Необходимость работы сетевого взаимодействия, для повышения уровня работы  специалистов с детьми ОВЗ.</a:t>
              </a:r>
              <a:endParaRPr lang="ru-RU" sz="2395" b="1" dirty="0">
                <a:solidFill>
                  <a:srgbClr val="157535"/>
                </a:solidFill>
              </a:endParaRPr>
            </a:p>
          </p:txBody>
        </p:sp>
        <p:cxnSp>
          <p:nvCxnSpPr>
            <p:cNvPr id="14" name="Прямая со стрелкой 13">
              <a:extLst>
                <a:ext uri="{FF2B5EF4-FFF2-40B4-BE49-F238E27FC236}">
                  <a16:creationId xmlns="" xmlns:a16="http://schemas.microsoft.com/office/drawing/2014/main" id="{B1207349-E3D7-4839-BAE8-149E42E9A432}"/>
                </a:ext>
              </a:extLst>
            </p:cNvPr>
            <p:cNvCxnSpPr/>
            <p:nvPr/>
          </p:nvCxnSpPr>
          <p:spPr>
            <a:xfrm>
              <a:off x="4518325" y="3701287"/>
              <a:ext cx="1008112" cy="0"/>
            </a:xfrm>
            <a:prstGeom prst="straightConnector1">
              <a:avLst/>
            </a:prstGeom>
            <a:grpFill/>
            <a:ln w="92075">
              <a:solidFill>
                <a:srgbClr val="FF000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Скругленный прямоугольник 5">
              <a:extLst>
                <a:ext uri="{FF2B5EF4-FFF2-40B4-BE49-F238E27FC236}">
                  <a16:creationId xmlns="" xmlns:a16="http://schemas.microsoft.com/office/drawing/2014/main" id="{00E32809-4373-44B6-B4D1-F574CC20C476}"/>
                </a:ext>
              </a:extLst>
            </p:cNvPr>
            <p:cNvSpPr/>
            <p:nvPr/>
          </p:nvSpPr>
          <p:spPr>
            <a:xfrm>
              <a:off x="2248728" y="5215848"/>
              <a:ext cx="5904656" cy="1364382"/>
            </a:xfrm>
            <a:prstGeom prst="round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052" b="1" dirty="0" smtClean="0">
                  <a:solidFill>
                    <a:schemeClr val="accent4">
                      <a:lumMod val="50000"/>
                    </a:schemeClr>
                  </a:solidFill>
                </a:rPr>
                <a:t>Создание сетевого взаимодействия  в инклюзивном образовательном пространстве ВСГО.</a:t>
              </a:r>
            </a:p>
            <a:p>
              <a:pPr algn="ctr"/>
              <a:r>
                <a:rPr lang="ru-RU" sz="2052" b="1" dirty="0" smtClean="0">
                  <a:solidFill>
                    <a:schemeClr val="accent4">
                      <a:lumMod val="50000"/>
                    </a:schemeClr>
                  </a:solidFill>
                </a:rPr>
                <a:t>Только объединив силы всего педагогического сообщества можно создать условия для обучения и воспитания детей с ОВЗ.</a:t>
              </a:r>
              <a:endParaRPr lang="ru-RU" sz="2052" b="1" dirty="0">
                <a:solidFill>
                  <a:schemeClr val="tx1"/>
                </a:solidFill>
              </a:endParaRPr>
            </a:p>
          </p:txBody>
        </p:sp>
        <p:sp>
          <p:nvSpPr>
            <p:cNvPr id="16" name="Стрелка вниз 7">
              <a:extLst>
                <a:ext uri="{FF2B5EF4-FFF2-40B4-BE49-F238E27FC236}">
                  <a16:creationId xmlns="" xmlns:a16="http://schemas.microsoft.com/office/drawing/2014/main" id="{91AAE1DD-6133-4345-9A8D-6C90FE04F79F}"/>
                </a:ext>
              </a:extLst>
            </p:cNvPr>
            <p:cNvSpPr/>
            <p:nvPr/>
          </p:nvSpPr>
          <p:spPr>
            <a:xfrm>
              <a:off x="3347864" y="4634318"/>
              <a:ext cx="3312368" cy="595135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</p:spTree>
    <p:extLst>
      <p:ext uri="{BB962C8B-B14F-4D97-AF65-F5344CB8AC3E}">
        <p14:creationId xmlns:p14="http://schemas.microsoft.com/office/powerpoint/2010/main" val="38027160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8F7AD3-20E0-496A-8423-099088011E5B}" type="slidenum">
              <a:rPr lang="ru-RU" sz="1200" b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pPr>
                <a:defRPr/>
              </a:pPr>
              <a:t>6</a:t>
            </a:fld>
            <a:endParaRPr lang="ru-RU" sz="1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8665847"/>
              </p:ext>
            </p:extLst>
          </p:nvPr>
        </p:nvGraphicFramePr>
        <p:xfrm>
          <a:off x="107504" y="548680"/>
          <a:ext cx="8928991" cy="8780948"/>
        </p:xfrm>
        <a:graphic>
          <a:graphicData uri="http://schemas.openxmlformats.org/drawingml/2006/table">
            <a:tbl>
              <a:tblPr firstRow="1" bandRow="1"/>
              <a:tblGrid>
                <a:gridCol w="1563168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682384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824057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248505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882686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864096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864095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</a:tblGrid>
              <a:tr h="1476502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1pPr>
                      <a:lvl2pPr marL="3429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2pPr>
                      <a:lvl3pPr marL="6858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3pPr>
                      <a:lvl4pPr marL="10287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4pPr>
                      <a:lvl5pPr marL="13716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5pPr>
                      <a:lvl6pPr marL="17145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6pPr>
                      <a:lvl7pPr marL="20574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7pPr>
                      <a:lvl8pPr marL="24003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8pPr>
                      <a:lvl9pPr marL="27432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9pPr>
                    </a:lstStyle>
                    <a:p>
                      <a:r>
                        <a:rPr lang="ru-RU" sz="1800" b="0" i="0" u="none" strike="noStrike" kern="1200" baseline="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Цель проекта</a:t>
                      </a:r>
                      <a:endParaRPr lang="ru-RU" sz="1800" b="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62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62A7"/>
                    </a:solidFill>
                  </a:tcPr>
                </a:tc>
                <a:tc gridSpan="6">
                  <a:txBody>
                    <a:bodyPr/>
                    <a:lstStyle>
                      <a:lvl1pPr marL="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1pPr>
                      <a:lvl2pPr marL="3429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2pPr>
                      <a:lvl3pPr marL="6858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3pPr>
                      <a:lvl4pPr marL="10287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4pPr>
                      <a:lvl5pPr marL="13716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5pPr>
                      <a:lvl6pPr marL="17145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6pPr>
                      <a:lvl7pPr marL="20574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7pPr>
                      <a:lvl8pPr marL="24003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8pPr>
                      <a:lvl9pPr marL="27432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9pPr>
                    </a:lstStyle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solidFill>
                            <a:schemeClr val="accent2"/>
                          </a:solidFill>
                        </a:rPr>
                        <a:t>повышение качества инклюзивного образования в условиях реализации Федерального государственного образовательного стандарта обучающихся с ОВЗ в муниципальной системе образования через организацию сетевого взаимодействия образовательных организаций. </a:t>
                      </a:r>
                      <a:endParaRPr lang="ru-RU" sz="1800" b="0" dirty="0">
                        <a:solidFill>
                          <a:schemeClr val="accent2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62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0" dirty="0">
                        <a:solidFill>
                          <a:schemeClr val="accent2"/>
                        </a:solidFill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0" dirty="0">
                        <a:solidFill>
                          <a:schemeClr val="accent2"/>
                        </a:solidFill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0" dirty="0">
                        <a:solidFill>
                          <a:schemeClr val="accent2"/>
                        </a:solidFill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0" dirty="0">
                        <a:solidFill>
                          <a:schemeClr val="accent2"/>
                        </a:solidFill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0" dirty="0">
                        <a:solidFill>
                          <a:schemeClr val="accent2"/>
                        </a:solidFill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588983">
                <a:tc rowSpan="6"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9pPr>
                    </a:lstStyle>
                    <a:p>
                      <a:r>
                        <a:rPr lang="ru-RU" sz="1800" b="0" i="0" u="none" strike="noStrike" kern="1200" baseline="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Показатели</a:t>
                      </a:r>
                    </a:p>
                    <a:p>
                      <a:r>
                        <a:rPr lang="ru-RU" sz="1800" b="0" i="0" u="none" strike="noStrike" kern="1200" baseline="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проекта</a:t>
                      </a:r>
                    </a:p>
                    <a:p>
                      <a:r>
                        <a:rPr lang="ru-RU" sz="1800" b="0" i="0" u="none" strike="noStrike" kern="1200" baseline="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и их значения</a:t>
                      </a:r>
                    </a:p>
                    <a:p>
                      <a:r>
                        <a:rPr lang="ru-RU" sz="1800" b="0" i="0" u="none" strike="noStrike" kern="1200" baseline="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 годам</a:t>
                      </a:r>
                      <a:endParaRPr lang="ru-RU" sz="1800" b="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62A7"/>
                    </a:solidFill>
                  </a:tcPr>
                </a:tc>
                <a:tc rowSpan="2"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9pPr>
                    </a:lstStyle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i="0" u="none" strike="noStrike" kern="12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Показатель</a:t>
                      </a:r>
                      <a:endParaRPr lang="ru-RU" sz="18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DCE5"/>
                    </a:solidFill>
                  </a:tcPr>
                </a:tc>
                <a:tc rowSpan="2"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9pPr>
                    </a:lstStyle>
                    <a:p>
                      <a:pPr algn="ctr"/>
                      <a:r>
                        <a:rPr lang="ru-RU" sz="1800" b="0" i="0" u="none" strike="noStrike" kern="12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Тип</a:t>
                      </a:r>
                    </a:p>
                    <a:p>
                      <a:pPr algn="ctr"/>
                      <a:r>
                        <a:rPr lang="ru-RU" sz="1800" b="0" i="0" u="none" strike="noStrike" kern="12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показателя</a:t>
                      </a:r>
                      <a:endParaRPr lang="ru-RU" sz="18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DCE5"/>
                    </a:solidFill>
                  </a:tcPr>
                </a:tc>
                <a:tc rowSpan="2"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9pPr>
                    </a:lstStyle>
                    <a:p>
                      <a:pPr algn="ctr"/>
                      <a:r>
                        <a:rPr lang="ru-RU" sz="1800" b="0" i="0" u="none" strike="noStrike" kern="12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Базовое</a:t>
                      </a:r>
                    </a:p>
                    <a:p>
                      <a:pPr algn="ctr"/>
                      <a:r>
                        <a:rPr lang="ru-RU" sz="1800" b="0" i="0" u="none" strike="noStrike" kern="12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значение</a:t>
                      </a:r>
                      <a:endParaRPr lang="ru-RU" sz="18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DCE5"/>
                    </a:solidFill>
                  </a:tcPr>
                </a:tc>
                <a:tc gridSpan="3"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9pPr>
                    </a:lstStyle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Период, год</a:t>
                      </a:r>
                      <a:endParaRPr lang="ru-RU" sz="18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DCE5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0" dirty="0">
                        <a:solidFill>
                          <a:schemeClr val="accent2"/>
                        </a:solidFill>
                      </a:endParaRPr>
                    </a:p>
                  </a:txBody>
                  <a:tcPr>
                    <a:lnL w="1905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0" dirty="0">
                        <a:solidFill>
                          <a:schemeClr val="accent2"/>
                        </a:solidFill>
                      </a:endParaRPr>
                    </a:p>
                  </a:txBody>
                  <a:tcPr>
                    <a:lnL w="1905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588983">
                <a:tc vMerge="1">
                  <a:txBody>
                    <a:bodyPr/>
                    <a:lstStyle/>
                    <a:p>
                      <a:endParaRPr lang="ru-RU" sz="1800" b="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0" dirty="0">
                        <a:solidFill>
                          <a:schemeClr val="accent2"/>
                        </a:solidFill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0" dirty="0">
                        <a:solidFill>
                          <a:schemeClr val="accent2"/>
                        </a:solidFill>
                      </a:endParaRPr>
                    </a:p>
                  </a:txBody>
                  <a:tcPr>
                    <a:lnL w="1905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0" dirty="0">
                        <a:solidFill>
                          <a:schemeClr val="accent2"/>
                        </a:solidFill>
                      </a:endParaRPr>
                    </a:p>
                  </a:txBody>
                  <a:tcPr>
                    <a:lnL w="1905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9pPr>
                    </a:lstStyle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0" u="none" strike="noStrike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2021</a:t>
                      </a:r>
                      <a:endParaRPr lang="ru-RU" sz="14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DCE5"/>
                    </a:solidFill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9pPr>
                    </a:lstStyle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0" u="none" strike="noStrike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2022</a:t>
                      </a:r>
                      <a:endParaRPr lang="ru-RU" sz="14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DCE5"/>
                    </a:solidFill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9pPr>
                    </a:lstStyle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0" u="none" strike="noStrike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2023</a:t>
                      </a:r>
                      <a:endParaRPr lang="ru-RU" sz="14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DCE5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701315">
                <a:tc vMerge="1">
                  <a:txBody>
                    <a:bodyPr/>
                    <a:lstStyle/>
                    <a:p>
                      <a:endParaRPr lang="ru-RU" sz="1800" b="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9pPr>
                    </a:lstStyle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chemeClr val="accent2"/>
                          </a:solidFill>
                        </a:rPr>
                        <a:t>Диагностика, анкетирование </a:t>
                      </a:r>
                      <a:endParaRPr lang="ru-RU" sz="1800" b="0" dirty="0">
                        <a:solidFill>
                          <a:schemeClr val="accent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62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21A1D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9pPr>
                    </a:lstStyle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rgbClr val="49556E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Организационный </a:t>
                      </a:r>
                      <a:endParaRPr lang="ru-RU" sz="1800" b="0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21A1D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9pPr>
                    </a:lstStyle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chemeClr val="accent2"/>
                          </a:solidFill>
                        </a:rPr>
                        <a:t>Готовность площадок к работе</a:t>
                      </a:r>
                      <a:endParaRPr lang="ru-RU" sz="1800" b="0" dirty="0">
                        <a:solidFill>
                          <a:schemeClr val="accent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21A1D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9pPr>
                    </a:lstStyle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chemeClr val="accent2"/>
                          </a:solidFill>
                        </a:rPr>
                        <a:t>октябрь</a:t>
                      </a:r>
                      <a:endParaRPr lang="ru-RU" sz="1800" b="0" dirty="0">
                        <a:solidFill>
                          <a:schemeClr val="accent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21A1D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9pPr>
                    </a:lstStyle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0" dirty="0">
                        <a:solidFill>
                          <a:schemeClr val="accent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21A1D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9pPr>
                    </a:lstStyle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0" dirty="0">
                        <a:solidFill>
                          <a:schemeClr val="accent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21A1D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743676">
                <a:tc vMerge="1">
                  <a:txBody>
                    <a:bodyPr/>
                    <a:lstStyle/>
                    <a:p>
                      <a:endParaRPr lang="ru-RU" sz="1800" b="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9pPr>
                    </a:lstStyle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chemeClr val="accent2"/>
                          </a:solidFill>
                        </a:rPr>
                        <a:t>Реализация</a:t>
                      </a:r>
                      <a:r>
                        <a:rPr lang="ru-RU" sz="1800" b="0" baseline="0" dirty="0" smtClean="0">
                          <a:solidFill>
                            <a:schemeClr val="accent2"/>
                          </a:solidFill>
                        </a:rPr>
                        <a:t> плана мероприятий</a:t>
                      </a:r>
                      <a:endParaRPr lang="ru-RU" sz="1800" b="0" dirty="0">
                        <a:solidFill>
                          <a:schemeClr val="accent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62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21A1D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21A1D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9pPr>
                    </a:lstStyle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err="1" smtClean="0">
                          <a:solidFill>
                            <a:srgbClr val="49556E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Деятельностный</a:t>
                      </a:r>
                      <a:endParaRPr lang="ru-RU" sz="1800" b="0" dirty="0">
                        <a:solidFill>
                          <a:srgbClr val="49556E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21A1D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21A1D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9pPr>
                    </a:lstStyle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chemeClr val="accent2"/>
                          </a:solidFill>
                        </a:rPr>
                        <a:t>Участие площадок во всех мероприятиях</a:t>
                      </a:r>
                      <a:r>
                        <a:rPr lang="ru-RU" sz="1800" b="0" baseline="0" dirty="0" smtClean="0">
                          <a:solidFill>
                            <a:schemeClr val="accent2"/>
                          </a:solidFill>
                        </a:rPr>
                        <a:t>  проекта</a:t>
                      </a:r>
                      <a:endParaRPr lang="ru-RU" sz="1800" b="0" dirty="0">
                        <a:solidFill>
                          <a:schemeClr val="accent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21A1D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21A1D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9pPr>
                    </a:lstStyle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chemeClr val="accent2"/>
                          </a:solidFill>
                        </a:rPr>
                        <a:t>Ноябрь-май</a:t>
                      </a:r>
                      <a:endParaRPr lang="ru-RU" sz="1800" b="0" dirty="0">
                        <a:solidFill>
                          <a:schemeClr val="accent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21A1D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21A1D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9pPr>
                    </a:lstStyle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0" dirty="0">
                        <a:solidFill>
                          <a:schemeClr val="accent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21A1D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21A1D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9pPr>
                    </a:lstStyle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0" dirty="0">
                        <a:solidFill>
                          <a:schemeClr val="accent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21A1D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21A1D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743676">
                <a:tc vMerge="1">
                  <a:txBody>
                    <a:bodyPr/>
                    <a:lstStyle/>
                    <a:p>
                      <a:endParaRPr lang="ru-RU" sz="1800" b="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9pPr>
                    </a:lstStyle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chemeClr val="accent2"/>
                          </a:solidFill>
                        </a:rPr>
                        <a:t>Итог </a:t>
                      </a:r>
                      <a:endParaRPr lang="ru-RU" sz="1800" b="0" dirty="0">
                        <a:solidFill>
                          <a:schemeClr val="accent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62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21A1D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21A1D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9pPr>
                    </a:lstStyle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rgbClr val="49556E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Аналитический </a:t>
                      </a:r>
                      <a:endParaRPr lang="ru-RU" sz="1800" b="0" dirty="0">
                        <a:solidFill>
                          <a:srgbClr val="49556E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0" kern="1200" dirty="0">
                        <a:solidFill>
                          <a:srgbClr val="49556E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21A1D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21A1D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9pPr>
                    </a:lstStyle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chemeClr val="accent2"/>
                          </a:solidFill>
                        </a:rPr>
                        <a:t>Мониторинг реализации проекта</a:t>
                      </a:r>
                      <a:endParaRPr lang="ru-RU" sz="1800" b="0" dirty="0">
                        <a:solidFill>
                          <a:schemeClr val="accent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21A1D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21A1D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9pPr>
                    </a:lstStyle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chemeClr val="accent2"/>
                          </a:solidFill>
                        </a:rPr>
                        <a:t>Июнь </a:t>
                      </a:r>
                      <a:endParaRPr lang="ru-RU" sz="1800" b="0" dirty="0">
                        <a:solidFill>
                          <a:schemeClr val="accent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21A1D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21A1D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9pPr>
                    </a:lstStyle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0" dirty="0">
                        <a:solidFill>
                          <a:schemeClr val="accent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21A1D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21A1D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9pPr>
                    </a:lstStyle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0" dirty="0">
                        <a:solidFill>
                          <a:schemeClr val="accent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21A1D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21A1D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698562">
                <a:tc vMerge="1">
                  <a:txBody>
                    <a:bodyPr/>
                    <a:lstStyle/>
                    <a:p>
                      <a:endParaRPr lang="ru-RU" sz="1800" b="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9pPr>
                    </a:lstStyle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chemeClr val="accent2"/>
                          </a:solidFill>
                        </a:rPr>
                        <a:t>Коррекция</a:t>
                      </a:r>
                      <a:r>
                        <a:rPr lang="ru-RU" sz="1800" b="0" baseline="0" dirty="0" smtClean="0">
                          <a:solidFill>
                            <a:schemeClr val="accent2"/>
                          </a:solidFill>
                        </a:rPr>
                        <a:t> проекта</a:t>
                      </a:r>
                      <a:endParaRPr lang="ru-RU" sz="1800" b="0" dirty="0">
                        <a:solidFill>
                          <a:schemeClr val="accent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62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21A1D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9pPr>
                    </a:lstStyle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rgbClr val="49556E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Аналитический </a:t>
                      </a:r>
                      <a:endParaRPr lang="ru-RU" sz="1800" b="0" dirty="0">
                        <a:solidFill>
                          <a:srgbClr val="49556E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0" dirty="0">
                        <a:solidFill>
                          <a:schemeClr val="accent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21A1D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9pPr>
                    </a:lstStyle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chemeClr val="accent2"/>
                          </a:solidFill>
                        </a:rPr>
                        <a:t>Прогнозирование и корректировка</a:t>
                      </a:r>
                      <a:r>
                        <a:rPr lang="ru-RU" sz="1800" b="0" baseline="0" dirty="0" smtClean="0">
                          <a:solidFill>
                            <a:schemeClr val="accent2"/>
                          </a:solidFill>
                        </a:rPr>
                        <a:t> проекта на следующий ученый год.</a:t>
                      </a:r>
                      <a:endParaRPr lang="ru-RU" sz="1800" b="0" dirty="0">
                        <a:solidFill>
                          <a:schemeClr val="accent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21A1D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9pPr>
                    </a:lstStyle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chemeClr val="accent2"/>
                          </a:solidFill>
                        </a:rPr>
                        <a:t>Июль- август</a:t>
                      </a:r>
                      <a:endParaRPr lang="ru-RU" sz="1800" b="0" dirty="0">
                        <a:solidFill>
                          <a:schemeClr val="accent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21A1D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9pPr>
                    </a:lstStyle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0" dirty="0">
                        <a:solidFill>
                          <a:schemeClr val="accent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21A1D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9pPr>
                    </a:lstStyle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0" dirty="0">
                        <a:solidFill>
                          <a:schemeClr val="accent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21A1D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6" name="Заголовок 5"/>
          <p:cNvSpPr txBox="1">
            <a:spLocks/>
          </p:cNvSpPr>
          <p:nvPr/>
        </p:nvSpPr>
        <p:spPr>
          <a:xfrm>
            <a:off x="14471" y="44624"/>
            <a:ext cx="6768752" cy="356316"/>
          </a:xfrm>
          <a:prstGeom prst="rect">
            <a:avLst/>
          </a:prstGeom>
        </p:spPr>
        <p:txBody>
          <a:bodyPr anchor="ctr"/>
          <a:lstStyle>
            <a:lvl1pPr algn="l" defTabSz="1007943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defTabSz="1007943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921A1D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Целеполагание</a:t>
            </a: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srgbClr val="921A1D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проекта  </a:t>
            </a:r>
          </a:p>
        </p:txBody>
      </p:sp>
    </p:spTree>
    <p:extLst>
      <p:ext uri="{BB962C8B-B14F-4D97-AF65-F5344CB8AC3E}">
        <p14:creationId xmlns:p14="http://schemas.microsoft.com/office/powerpoint/2010/main" val="24873594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8F7AD3-20E0-496A-8423-099088011E5B}" type="slidenum">
              <a:rPr lang="ru-RU" sz="1200" b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pPr>
                <a:defRPr/>
              </a:pPr>
              <a:t>7</a:t>
            </a:fld>
            <a:endParaRPr lang="ru-RU" sz="1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1" name="Таблица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9566482"/>
              </p:ext>
            </p:extLst>
          </p:nvPr>
        </p:nvGraphicFramePr>
        <p:xfrm>
          <a:off x="251520" y="188640"/>
          <a:ext cx="8424936" cy="6264696"/>
        </p:xfrm>
        <a:graphic>
          <a:graphicData uri="http://schemas.openxmlformats.org/drawingml/2006/table">
            <a:tbl>
              <a:tblPr firstRow="1" bandRow="1"/>
              <a:tblGrid>
                <a:gridCol w="1765224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6659712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6264696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1pPr>
                      <a:lvl2pPr marL="3429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2pPr>
                      <a:lvl3pPr marL="6858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3pPr>
                      <a:lvl4pPr marL="10287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4pPr>
                      <a:lvl5pPr marL="13716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5pPr>
                      <a:lvl6pPr marL="17145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6pPr>
                      <a:lvl7pPr marL="20574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7pPr>
                      <a:lvl8pPr marL="24003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8pPr>
                      <a:lvl9pPr marL="27432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9pPr>
                    </a:lstStyle>
                    <a:p>
                      <a:r>
                        <a:rPr lang="ru-RU" sz="18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Задачи</a:t>
                      </a:r>
                    </a:p>
                    <a:p>
                      <a:r>
                        <a:rPr lang="ru-RU" sz="18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проекта</a:t>
                      </a:r>
                      <a:endParaRPr lang="ru-RU" sz="18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62A7"/>
                    </a:solidFill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1pPr>
                      <a:lvl2pPr marL="3429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2pPr>
                      <a:lvl3pPr marL="6858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3pPr>
                      <a:lvl4pPr marL="10287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4pPr>
                      <a:lvl5pPr marL="13716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5pPr>
                      <a:lvl6pPr marL="17145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6pPr>
                      <a:lvl7pPr marL="20574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7pPr>
                      <a:lvl8pPr marL="24003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8pPr>
                      <a:lvl9pPr marL="27432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9pPr>
                    </a:lstStyle>
                    <a:p>
                      <a:pPr marL="342900" lvl="0" indent="-342900" fontAlgn="base">
                        <a:buFont typeface="+mj-lt"/>
                        <a:buAutoNum type="arabicPeriod"/>
                      </a:pPr>
                      <a:r>
                        <a:rPr lang="ru-RU" sz="1350" b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Calibri Light"/>
                          <a:ea typeface="+mn-ea"/>
                          <a:cs typeface="+mn-cs"/>
                        </a:rPr>
                        <a:t>Сформировать реестр ОО, обладающих опытом инклюзивного образования обучающихся с ОВЗ. </a:t>
                      </a:r>
                    </a:p>
                    <a:p>
                      <a:pPr marL="342900" lvl="0" indent="-342900" fontAlgn="base">
                        <a:buFont typeface="+mj-lt"/>
                        <a:buAutoNum type="arabicPeriod"/>
                      </a:pPr>
                      <a:r>
                        <a:rPr lang="ru-RU" sz="1350" b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Calibri Light"/>
                          <a:ea typeface="+mn-ea"/>
                          <a:cs typeface="+mn-cs"/>
                        </a:rPr>
                        <a:t>Разработать и реализовать модель сетевого взаимодействия образовательных организаций в инклюзивном пространстве ВСГО. </a:t>
                      </a:r>
                    </a:p>
                    <a:p>
                      <a:pPr marL="342900" lvl="0" indent="-342900" fontAlgn="base">
                        <a:buFont typeface="+mj-lt"/>
                        <a:buAutoNum type="arabicPeriod"/>
                      </a:pPr>
                      <a:r>
                        <a:rPr lang="ru-RU" sz="1350" b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Calibri Light"/>
                          <a:ea typeface="+mn-ea"/>
                          <a:cs typeface="+mn-cs"/>
                        </a:rPr>
                        <a:t>Разработать пакет нормативно-правовых документов, обеспечивающих сетевое взаимодействие инклюзивных образовательных организаций Назовем некоторые из них: Типовой договор о сетевом взаимодействии образовательных организаций в рамках проекта, алгоритмы действий образовательных организаций по организации специальных образовательных условий, Положение ресурсной площадки, Положение пилотной площадки, Положение базовой площадки и др. </a:t>
                      </a:r>
                    </a:p>
                    <a:p>
                      <a:pPr marL="342900" lvl="0" indent="-342900" fontAlgn="base">
                        <a:buFont typeface="+mj-lt"/>
                        <a:buAutoNum type="arabicPeriod"/>
                      </a:pPr>
                      <a:r>
                        <a:rPr lang="ru-RU" sz="1350" b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Calibri Light"/>
                          <a:ea typeface="+mn-ea"/>
                          <a:cs typeface="+mn-cs"/>
                        </a:rPr>
                        <a:t>Способствовать развитию отношений сотрудничества между участниками проекта, созданию профессионального сообщества инклюзивных образовательных организаций округа. </a:t>
                      </a:r>
                    </a:p>
                    <a:p>
                      <a:pPr marL="342900" lvl="0" indent="-342900" fontAlgn="base">
                        <a:buFont typeface="+mj-lt"/>
                        <a:buAutoNum type="arabicPeriod"/>
                      </a:pPr>
                      <a:r>
                        <a:rPr lang="ru-RU" sz="1350" b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Calibri Light"/>
                          <a:ea typeface="+mn-ea"/>
                          <a:cs typeface="+mn-cs"/>
                        </a:rPr>
                        <a:t>Содействовать организации эффективного психолого-педагогического сопровождения субъектов инклюзии в образовательных организациях муниципалитета. </a:t>
                      </a:r>
                    </a:p>
                    <a:p>
                      <a:pPr marL="342900" lvl="0" indent="-342900" fontAlgn="base">
                        <a:buFont typeface="+mj-lt"/>
                        <a:buAutoNum type="arabicPeriod"/>
                      </a:pPr>
                      <a:r>
                        <a:rPr lang="ru-RU" sz="1350" b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Calibri Light"/>
                          <a:ea typeface="+mn-ea"/>
                          <a:cs typeface="+mn-cs"/>
                        </a:rPr>
                        <a:t>Повысить профессиональную компетентность управленческих и педагогических кадров, обеспечивающих реализацию инклюзивных процессов. </a:t>
                      </a:r>
                    </a:p>
                    <a:p>
                      <a:pPr marL="342900" lvl="0" indent="-342900" fontAlgn="base">
                        <a:buFont typeface="+mj-lt"/>
                        <a:buAutoNum type="arabicPeriod"/>
                      </a:pPr>
                      <a:r>
                        <a:rPr lang="ru-RU" sz="1350" b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Calibri Light"/>
                          <a:ea typeface="+mn-ea"/>
                          <a:cs typeface="+mn-cs"/>
                        </a:rPr>
                        <a:t>Способствовать развитию социокультурной интеграции как механизма межведомственного взаимодействия образовательных организаций с учреждениями дополнительного образования. </a:t>
                      </a:r>
                    </a:p>
                    <a:p>
                      <a:pPr marL="342900" lvl="0" indent="-342900" fontAlgn="base">
                        <a:buFont typeface="+mj-lt"/>
                        <a:buAutoNum type="arabicPeriod"/>
                      </a:pPr>
                      <a:r>
                        <a:rPr lang="ru-RU" sz="1350" b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Calibri Light"/>
                          <a:ea typeface="+mn-ea"/>
                          <a:cs typeface="+mn-cs"/>
                        </a:rPr>
                        <a:t>Разработать и реализовать систему мониторинга эффективности модели сетевого взаимодействия для повышения качества. </a:t>
                      </a:r>
                    </a:p>
                    <a:p>
                      <a:pPr marL="342900" lvl="0" indent="-342900" fontAlgn="base">
                        <a:buFont typeface="+mj-lt"/>
                        <a:buAutoNum type="arabicPeriod"/>
                      </a:pPr>
                      <a:r>
                        <a:rPr lang="ru-RU" sz="1350" b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Calibri Light"/>
                          <a:ea typeface="+mn-ea"/>
                          <a:cs typeface="+mn-cs"/>
                        </a:rPr>
                        <a:t>Создать интерактивный ресурс, позволяющий в режиме реального времени получать актуальную информацию об образовательных организациях, реализующих инклюзивную практику.</a:t>
                      </a:r>
                      <a:endParaRPr lang="ru-RU" sz="1350" b="1" u="none" strike="noStrike" kern="1200" dirty="0">
                        <a:solidFill>
                          <a:schemeClr val="tx1"/>
                        </a:solidFill>
                        <a:effectLst/>
                        <a:latin typeface="Calibri Ligh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266474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A9C09692-227F-4D1B-81EE-044B11844C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6901" y="136524"/>
            <a:ext cx="6979435" cy="700188"/>
          </a:xfrm>
        </p:spPr>
        <p:txBody>
          <a:bodyPr/>
          <a:lstStyle/>
          <a:p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5A457080-129A-4666-B77E-BB0A5C5933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512" y="3356991"/>
            <a:ext cx="8341033" cy="3240361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dirty="0" smtClean="0"/>
              <a:t>Все образовательное пространство города разделено на несколько площадок: ресурсная, базовая, пилотная и дополнительная.</a:t>
            </a:r>
          </a:p>
          <a:p>
            <a:pPr marL="0" indent="0">
              <a:buNone/>
            </a:pPr>
            <a:r>
              <a:rPr lang="ru-RU" b="1" dirty="0"/>
              <a:t>Ресурсная площадка</a:t>
            </a:r>
            <a:r>
              <a:rPr lang="ru-RU" dirty="0"/>
              <a:t> проектирует, реализует АООП для обучающихся с ОВЗ, сопровождает ОО, нуждающиеся в методической поддержке, взаимодействует с базовыми, пилотными и дополнительными площадками, реализующими практику инклюзивного образования</a:t>
            </a:r>
            <a:r>
              <a:rPr lang="ru-RU" dirty="0" smtClean="0"/>
              <a:t>.</a:t>
            </a:r>
          </a:p>
          <a:p>
            <a:pPr marL="0" indent="0">
              <a:buNone/>
            </a:pPr>
            <a:r>
              <a:rPr lang="ru-RU" b="1" dirty="0" smtClean="0"/>
              <a:t>Базовая площадка </a:t>
            </a:r>
            <a:r>
              <a:rPr lang="ru-RU" dirty="0" smtClean="0"/>
              <a:t>имеет опыт организации инклюзивного образования, обобщает и распространяет его на территории города.</a:t>
            </a:r>
          </a:p>
          <a:p>
            <a:pPr marL="0" indent="0">
              <a:buNone/>
            </a:pPr>
            <a:r>
              <a:rPr lang="ru-RU" b="1" dirty="0" smtClean="0"/>
              <a:t>Пилотная площадка </a:t>
            </a:r>
            <a:r>
              <a:rPr lang="ru-RU" dirty="0" smtClean="0"/>
              <a:t>внедряет программы, проекты направленные на создание условий для инклюзивного образования.</a:t>
            </a:r>
          </a:p>
          <a:p>
            <a:pPr marL="0" indent="0">
              <a:buNone/>
            </a:pPr>
            <a:r>
              <a:rPr lang="ru-RU" b="1" dirty="0" smtClean="0"/>
              <a:t>Дополнительные площадки  </a:t>
            </a:r>
            <a:r>
              <a:rPr lang="ru-RU" dirty="0" smtClean="0"/>
              <a:t>предоставляют дополнительные услуги обучающихся с ОВЗ и их оздоровление.</a:t>
            </a:r>
            <a:endParaRPr lang="ru-RU" dirty="0"/>
          </a:p>
        </p:txBody>
      </p:sp>
      <p:sp>
        <p:nvSpPr>
          <p:cNvPr id="5" name="Номер слайда 4">
            <a:extLst>
              <a:ext uri="{FF2B5EF4-FFF2-40B4-BE49-F238E27FC236}">
                <a16:creationId xmlns="" xmlns:a16="http://schemas.microsoft.com/office/drawing/2014/main" id="{688B07F6-46B3-435C-9D8B-FC1D558C7C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8F7AD3-20E0-496A-8423-099088011E5B}" type="slidenum">
              <a:rPr lang="ru-RU" smtClean="0"/>
              <a:pPr>
                <a:defRPr/>
              </a:pPr>
              <a:t>8</a:t>
            </a:fld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258" t="10714" r="5445" b="13799"/>
          <a:stretch/>
        </p:blipFill>
        <p:spPr bwMode="auto">
          <a:xfrm>
            <a:off x="1043608" y="188640"/>
            <a:ext cx="6768752" cy="2929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764412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8F7AD3-20E0-496A-8423-099088011E5B}" type="slidenum">
              <a:rPr lang="ru-RU" sz="1200" b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pPr>
                <a:defRPr/>
              </a:pPr>
              <a:t>9</a:t>
            </a:fld>
            <a:endParaRPr lang="ru-RU" sz="1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1" name="Таблица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3596103"/>
              </p:ext>
            </p:extLst>
          </p:nvPr>
        </p:nvGraphicFramePr>
        <p:xfrm>
          <a:off x="179512" y="657329"/>
          <a:ext cx="8533953" cy="5507975"/>
        </p:xfrm>
        <a:graphic>
          <a:graphicData uri="http://schemas.openxmlformats.org/drawingml/2006/table">
            <a:tbl>
              <a:tblPr firstRow="1" bandRow="1"/>
              <a:tblGrid>
                <a:gridCol w="178806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6745888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5507975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1pPr>
                      <a:lvl2pPr marL="3429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2pPr>
                      <a:lvl3pPr marL="6858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3pPr>
                      <a:lvl4pPr marL="10287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4pPr>
                      <a:lvl5pPr marL="13716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5pPr>
                      <a:lvl6pPr marL="17145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6pPr>
                      <a:lvl7pPr marL="20574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7pPr>
                      <a:lvl8pPr marL="24003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8pPr>
                      <a:lvl9pPr marL="27432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9pPr>
                    </a:lstStyle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800" b="1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Задача 1</a:t>
                      </a:r>
                    </a:p>
                    <a:p>
                      <a:endParaRPr lang="ru-RU" sz="1800" b="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62A7"/>
                    </a:solidFill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1pPr>
                      <a:lvl2pPr marL="3429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2pPr>
                      <a:lvl3pPr marL="6858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3pPr>
                      <a:lvl4pPr marL="10287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4pPr>
                      <a:lvl5pPr marL="13716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5pPr>
                      <a:lvl6pPr marL="17145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6pPr>
                      <a:lvl7pPr marL="20574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7pPr>
                      <a:lvl8pPr marL="24003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8pPr>
                      <a:lvl9pPr marL="27432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9pPr>
                    </a:lstStyle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solidFill>
                            <a:srgbClr val="49556E"/>
                          </a:solidFill>
                        </a:rPr>
                        <a:t>Целью ресурсной площадки является методическое сопровождение базовых площадок по вопросам овладения специальными педагогическими подходами и методами работы с обучающимися с ОВЗ. </a:t>
                      </a:r>
                    </a:p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solidFill>
                            <a:srgbClr val="49556E"/>
                          </a:solidFill>
                        </a:rPr>
                        <a:t>Организация деятельности ресурсной площадки строится на основе взаимодействия с базовыми, пилотными и дополнительными площадками, реализующими практику инклюзивного образования, а также с Управлением образования администрации ВСГО и ИМЦ. </a:t>
                      </a:r>
                    </a:p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solidFill>
                            <a:srgbClr val="49556E"/>
                          </a:solidFill>
                        </a:rPr>
                        <a:t>Продуктами деятельности ресурсной площадки являются методические рекомендации по проектированию и реализации педагогами АООП для обучающихся с ОВЗ, программ </a:t>
                      </a:r>
                      <a:r>
                        <a:rPr lang="ru-RU" sz="1800" b="1" baseline="0" dirty="0" smtClean="0">
                          <a:solidFill>
                            <a:srgbClr val="49556E"/>
                          </a:solidFill>
                        </a:rPr>
                        <a:t> </a:t>
                      </a:r>
                      <a:r>
                        <a:rPr lang="ru-RU" sz="1800" b="1" dirty="0" smtClean="0">
                          <a:solidFill>
                            <a:srgbClr val="49556E"/>
                          </a:solidFill>
                        </a:rPr>
                        <a:t>психолого-педагогического сопровождения, социальной адаптации при организации инклюзивного образования. </a:t>
                      </a:r>
                    </a:p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solidFill>
                            <a:srgbClr val="49556E"/>
                          </a:solidFill>
                        </a:rPr>
                        <a:t>Ресурсная площадка может выступает инициатором и организатором деятельности проекта. </a:t>
                      </a:r>
                      <a:endParaRPr lang="ru-RU" sz="1800" b="1" dirty="0">
                        <a:solidFill>
                          <a:srgbClr val="49556E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75340867"/>
      </p:ext>
    </p:extLst>
  </p:cSld>
  <p:clrMapOvr>
    <a:masterClrMapping/>
  </p:clrMapOvr>
</p:sld>
</file>

<file path=ppt/theme/theme1.xml><?xml version="1.0" encoding="utf-8"?>
<a:theme xmlns:a="http://schemas.openxmlformats.org/drawingml/2006/main" name="HDOfficeLightV0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2248</TotalTime>
  <Words>1402</Words>
  <Application>Microsoft Office PowerPoint</Application>
  <PresentationFormat>Экран (4:3)</PresentationFormat>
  <Paragraphs>247</Paragraphs>
  <Slides>17</Slides>
  <Notes>7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HDOfficeLightV0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Ссылка с материалами проекта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Менеджмент в социальной сфере. Социальное проектирование.</dc:title>
  <dc:creator>Наталья</dc:creator>
  <cp:lastModifiedBy>PC</cp:lastModifiedBy>
  <cp:revision>216</cp:revision>
  <dcterms:created xsi:type="dcterms:W3CDTF">2012-01-11T08:01:34Z</dcterms:created>
  <dcterms:modified xsi:type="dcterms:W3CDTF">2021-09-13T07:03:24Z</dcterms:modified>
</cp:coreProperties>
</file>