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19"/>
  </p:notesMasterIdLst>
  <p:sldIdLst>
    <p:sldId id="511" r:id="rId2"/>
    <p:sldId id="528" r:id="rId3"/>
    <p:sldId id="510" r:id="rId4"/>
    <p:sldId id="515" r:id="rId5"/>
    <p:sldId id="529" r:id="rId6"/>
    <p:sldId id="520" r:id="rId7"/>
    <p:sldId id="522" r:id="rId8"/>
    <p:sldId id="536" r:id="rId9"/>
    <p:sldId id="533" r:id="rId10"/>
    <p:sldId id="534" r:id="rId11"/>
    <p:sldId id="535" r:id="rId12"/>
    <p:sldId id="541" r:id="rId13"/>
    <p:sldId id="509" r:id="rId14"/>
    <p:sldId id="519" r:id="rId15"/>
    <p:sldId id="524" r:id="rId16"/>
    <p:sldId id="538" r:id="rId17"/>
    <p:sldId id="54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22"/>
    <a:srgbClr val="D8DCE5"/>
    <a:srgbClr val="0062A7"/>
    <a:srgbClr val="49556E"/>
    <a:srgbClr val="FFCC99"/>
    <a:srgbClr val="921A1D"/>
    <a:srgbClr val="E62B25"/>
    <a:srgbClr val="F18420"/>
    <a:srgbClr val="F99B1C"/>
    <a:srgbClr val="FFB8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28" autoAdjust="0"/>
    <p:restoredTop sz="91601" autoAdjust="0"/>
  </p:normalViewPr>
  <p:slideViewPr>
    <p:cSldViewPr>
      <p:cViewPr>
        <p:scale>
          <a:sx n="80" d="100"/>
          <a:sy n="80" d="100"/>
        </p:scale>
        <p:origin x="-94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01.09.2019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всего детей в ОО</c:v>
                </c:pt>
                <c:pt idx="1">
                  <c:v>детей с ОВЗ (ЗПР)</c:v>
                </c:pt>
                <c:pt idx="2">
                  <c:v>детей инвалидов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365</c:v>
                </c:pt>
                <c:pt idx="1">
                  <c:v>102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01.09.2020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всего детей в ОО</c:v>
                </c:pt>
                <c:pt idx="1">
                  <c:v>детей с ОВЗ (ЗПР)</c:v>
                </c:pt>
                <c:pt idx="2">
                  <c:v>детей инвалидов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358</c:v>
                </c:pt>
                <c:pt idx="1">
                  <c:v>96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01.09.2021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всего детей в ОО</c:v>
                </c:pt>
                <c:pt idx="1">
                  <c:v>детей с ОВЗ (ЗПР)</c:v>
                </c:pt>
                <c:pt idx="2">
                  <c:v>детей инвалидов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363</c:v>
                </c:pt>
                <c:pt idx="1">
                  <c:v>95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576320"/>
        <c:axId val="83600896"/>
      </c:barChart>
      <c:catAx>
        <c:axId val="83576320"/>
        <c:scaling>
          <c:orientation val="minMax"/>
        </c:scaling>
        <c:delete val="0"/>
        <c:axPos val="b"/>
        <c:majorTickMark val="out"/>
        <c:minorTickMark val="none"/>
        <c:tickLblPos val="nextTo"/>
        <c:crossAx val="83600896"/>
        <c:crosses val="autoZero"/>
        <c:auto val="1"/>
        <c:lblAlgn val="ctr"/>
        <c:lblOffset val="100"/>
        <c:noMultiLvlLbl val="0"/>
      </c:catAx>
      <c:valAx>
        <c:axId val="8360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576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6FC91F-274B-40EF-9333-50A2A4C0AD62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BF84DF-22D0-4396-B119-5D39F4432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80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2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91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50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754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65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51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6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91054E-C113-452F-9AEE-100A66C9063F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BEC46-C5E2-4B00-93FD-EF82F4284C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5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823C46-110E-4F13-B13A-1914565471D2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2158F-C07D-4E71-822C-68A648B4DE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7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3658E3-6F5F-409D-8BD7-B31A53456C9B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D6766-4E1A-4026-B100-8D8EA13BF4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3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5D89C-B26F-4732-8D52-7E5BB496F923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28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62760-7462-4899-8B44-FF61F5CBFC9E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F664D2-1BD0-4A61-B152-7B31CC6A85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46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FBC1B-F90D-4884-AF3C-36A573F9AEAC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6948F9-966D-4B85-91B5-EB2161AA43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79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1F821E-54B4-4548-BC11-6F6022107663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F0BB5-9D93-48C2-824D-82144272B7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4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20B916-3995-4F66-8077-5414E1552FDB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37D55-46E1-4C6C-A1CF-9F94FD8073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8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2B33E-A7A8-4FB0-B759-64CC55F5EDF9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D03110-3EB0-485A-8B10-FF7B6ED98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9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92650-71DB-436C-83C4-29C4D082522F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11D12-DA6E-48D6-AA1A-3CD5D6126C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25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830E3A-DA71-4F28-878B-AB0AA5324125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947C0-BD5D-464F-8EAE-7242CF0D7F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4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0948006-4FA6-48EF-92EE-8579CDB701D8}" type="datetime1">
              <a:rPr lang="ru-RU" smtClean="0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7AC99-8E6A-459C-8DE1-0C83495690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9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jBti/fwEJUbo2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37Bm/aid2QCNrH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41164"/>
              </p:ext>
            </p:extLst>
          </p:nvPr>
        </p:nvGraphicFramePr>
        <p:xfrm>
          <a:off x="755575" y="1772816"/>
          <a:ext cx="7764970" cy="252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6">
                  <a:extLst>
                    <a:ext uri="{9D8B030D-6E8A-4147-A177-3AD203B41FA5}">
                      <a16:colId xmlns="" xmlns:a16="http://schemas.microsoft.com/office/drawing/2014/main" val="3452886001"/>
                    </a:ext>
                  </a:extLst>
                </a:gridCol>
                <a:gridCol w="5388704">
                  <a:extLst>
                    <a:ext uri="{9D8B030D-6E8A-4147-A177-3AD203B41FA5}">
                      <a16:colId xmlns="" xmlns:a16="http://schemas.microsoft.com/office/drawing/2014/main" val="4055115307"/>
                    </a:ext>
                  </a:extLst>
                </a:gridCol>
              </a:tblGrid>
              <a:tr h="12601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проекта (полное):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Сетевое взаимодействие образовательных организаций в инклюзивном образовательном пространстве ВСГО </a:t>
                      </a:r>
                    </a:p>
                    <a:p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«МЫ ВМЕСТЕ»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5187949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проекта (сокращенное):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«МЫ ВМЕСТЕ»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1537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624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10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102719"/>
              </p:ext>
            </p:extLst>
          </p:nvPr>
        </p:nvGraphicFramePr>
        <p:xfrm>
          <a:off x="179512" y="657329"/>
          <a:ext cx="8533953" cy="5507975"/>
        </p:xfrm>
        <a:graphic>
          <a:graphicData uri="http://schemas.openxmlformats.org/drawingml/2006/table">
            <a:tbl>
              <a:tblPr firstRow="1" bandRow="1"/>
              <a:tblGrid>
                <a:gridCol w="17880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458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0797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Задача 2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35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Цель базовой площадки - это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 обобщение, распространение инновационных практик инклюзивного образования. </a:t>
                      </a:r>
                    </a:p>
                    <a:p>
                      <a:r>
                        <a:rPr lang="ru-RU" sz="135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Организация деятельности базовой площадки строится на основе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5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взаимодействия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 с ресурсной и пилотными площадками. </a:t>
                      </a:r>
                    </a:p>
                    <a:p>
                      <a:r>
                        <a:rPr lang="ru-RU" sz="135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Базовая площадка осуществляет: </a:t>
                      </a:r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Calibri Light"/>
                        <a:ea typeface="+mn-ea"/>
                        <a:cs typeface="+mn-cs"/>
                      </a:endParaRPr>
                    </a:p>
                    <a:p>
                      <a:pPr lvl="0" fontAlgn="base"/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организацию и проведение семинаров, мастер-классов, конференций, индивидуальных консультаций по вопросам организации инклюзивного образования; </a:t>
                      </a:r>
                    </a:p>
                    <a:p>
                      <a:pPr lvl="0" fontAlgn="base"/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подготовку методических материалов по обобщению опыта организации инклюзивного образования; </a:t>
                      </a:r>
                    </a:p>
                    <a:p>
                      <a:pPr lvl="0" fontAlgn="base"/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оказание информационно-методической помощи пилотным площадкам по вопросам организации инклюзивного образования.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258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6572"/>
              </p:ext>
            </p:extLst>
          </p:nvPr>
        </p:nvGraphicFramePr>
        <p:xfrm>
          <a:off x="179512" y="692696"/>
          <a:ext cx="8533953" cy="5472608"/>
        </p:xfrm>
        <a:graphic>
          <a:graphicData uri="http://schemas.openxmlformats.org/drawingml/2006/table">
            <a:tbl>
              <a:tblPr firstRow="1" bandRow="1"/>
              <a:tblGrid>
                <a:gridCol w="17880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458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7260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Задача 3</a:t>
                      </a:r>
                    </a:p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Цель пилотной площадки: поддержка инклюзивного образования, обновление содержания, совершенствование форм, методов образования, апробация новых технологий, внедрение инновационных программ по инклюзивному образованию.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Задачи пилотной площадки: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- внедрение программ, проектов, направленных на создание условий для инклюзивного образования;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- создание условий для реализации творческого потенциала детей и педагогов образовательных учреждений; 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- участие в обучающих семинарах и научно-практических конференциях и других мероприятиях проекта.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49556E"/>
                          </a:solidFill>
                        </a:rPr>
                        <a:t>Пилотные площадки взаимодействуют с базовыми площадками на основании договоров. </a:t>
                      </a:r>
                      <a:endParaRPr lang="ru-RU" sz="2000" b="1" dirty="0">
                        <a:solidFill>
                          <a:srgbClr val="49556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059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126195"/>
              </p:ext>
            </p:extLst>
          </p:nvPr>
        </p:nvGraphicFramePr>
        <p:xfrm>
          <a:off x="305023" y="404664"/>
          <a:ext cx="8533953" cy="5472608"/>
        </p:xfrm>
        <a:graphic>
          <a:graphicData uri="http://schemas.openxmlformats.org/drawingml/2006/table">
            <a:tbl>
              <a:tblPr firstRow="1" bandRow="1"/>
              <a:tblGrid>
                <a:gridCol w="1788065"/>
                <a:gridCol w="6745888"/>
              </a:tblGrid>
              <a:tr h="547260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Задача </a:t>
                      </a: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200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Цель дополнительной площадки: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 апробация технологий, внедрение инновационных программ по инклюзивному доп. образованию, укрепление здоровья детей с ОВЗ. </a:t>
                      </a:r>
                    </a:p>
                    <a:p>
                      <a:r>
                        <a:rPr lang="ru-RU" sz="200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Задачи дополнительной площадки: 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effectLst/>
                        <a:latin typeface="Calibri Light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- внедрение программ, проектов, направленных на создание условий для инклюзивного образования и обеспечивающих совместное воспитание и обучение лиц с ОВЗ и лиц, не имеющих нарушений развития;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- создание условий для реализации творческого потенциала детей и педагогов образовательных учреждений; 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- участие в обучающих семинарах и научно-практических конференциях и других мероприятиях проекта;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- оздоровление детей с ОВЗ. </a:t>
                      </a:r>
                    </a:p>
                    <a:p>
                      <a:r>
                        <a:rPr lang="ru-RU" sz="2000" b="1" u="sng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Дополнительные площадки взаимодействуют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 с </a:t>
                      </a:r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пилотыми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, базовыми и ресурсной площадками на основании договоров. 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Calibri Ligh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36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13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799717"/>
              </p:ext>
            </p:extLst>
          </p:nvPr>
        </p:nvGraphicFramePr>
        <p:xfrm>
          <a:off x="179512" y="404664"/>
          <a:ext cx="8640960" cy="12984480"/>
        </p:xfrm>
        <a:graphic>
          <a:graphicData uri="http://schemas.openxmlformats.org/drawingml/2006/table">
            <a:tbl>
              <a:tblPr firstRow="1" bandRow="1"/>
              <a:tblGrid>
                <a:gridCol w="15127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28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6064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Проекта (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4-8)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1. В общеобразовательных организациях: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1) Директор или заместители директора повысят квалификацию по вопросам организации работы с детьми с особыми образовательными потребностями;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2) Разработаны актуальные для обучающегося с ОВЗ АООП и ИУП;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3) Систематизирована нормативно-правовая база инклюзивного образования образовательных организаций.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2.	Разработаны 	алгоритмы 	(регламенты) 	действий образовательной организации по созданию специальных образовательных условий.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3.	Разработаны и апробированы договоры сетевого взаимодействия образовательных организаций.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4.	Создан интерактивный ресурс – карта инклюзивного образовательного пространства ВСГО.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5.	Реализация проекта муниципальной системы образования будет способствовать: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1)	повышению доступности качественного образования (создание специальных образовательных условий, в том числе адаптированных основных общеобразовательных программ);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2)	созданию единого правового пространства деятельности инклюзивных образовательных организаций в условиях сетевого взаимодействия;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3)	использованию 	ресурсов 	образовательных 	организаций (организационных; материально-технических и кадровых) в условиях сетевого взаимодействия;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4)	повышению качества организации психолого-педагогического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сопровождения субъектов инклюзивного образовательного процесса;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5) формированию профессиональной и психологической готовности педагогов к работе в условиях инклюзивного образования;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6) распространению лучших практик инклюзивного образования;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7) развитию новых технологий сопровождения социокультурных инклюзивных практик;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8)	установлению устойчивых преемственных связей между образовательными организациями и организациями доп. образования по вопросам организации психолого-педагогического сопровождения детей с ОВЗ;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9)	повышению эффективности управленческой деятельности в инклюзивном образовательном пространстве;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10)	повышению 	инклюзивной 	культуры 	всех 	участников образовательных отношений.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946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14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81062" y="-460375"/>
            <a:ext cx="6787281" cy="920749"/>
          </a:xfrm>
          <a:prstGeom prst="rect">
            <a:avLst/>
          </a:prstGeom>
        </p:spPr>
        <p:txBody>
          <a:bodyPr anchor="b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Реестр заинтересованных сторон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391400"/>
              </p:ext>
            </p:extLst>
          </p:nvPr>
        </p:nvGraphicFramePr>
        <p:xfrm>
          <a:off x="251520" y="460374"/>
          <a:ext cx="8784976" cy="6126480"/>
        </p:xfrm>
        <a:graphic>
          <a:graphicData uri="http://schemas.openxmlformats.org/drawingml/2006/table">
            <a:tbl>
              <a:tblPr firstRow="1" bandRow="1"/>
              <a:tblGrid>
                <a:gridCol w="5361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01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44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442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353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п/п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 или организация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Представитель интересов</a:t>
                      </a:r>
                      <a:b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(ФИО, должность)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Ожидание от реализации проекта (программы)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277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ОО ВСГО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Директора ОО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Повышение педагогической компетенции, создание условий для детей с ОВЗ, нормативная база, поддержка</a:t>
                      </a:r>
                      <a:r>
                        <a:rPr lang="ru-RU" sz="1800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родителей и детей с ОВЗ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277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Дополнительное</a:t>
                      </a:r>
                      <a:r>
                        <a:rPr lang="ru-RU" sz="1800" baseline="0" dirty="0" smtClean="0">
                          <a:solidFill>
                            <a:schemeClr val="accent2"/>
                          </a:solidFill>
                        </a:rPr>
                        <a:t> образование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-ДЮЦ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-ДЮСШ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-ЦДТ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-ДШИ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-ДК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-Общество инвалидов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-СРЦН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-Детская библиотека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- Детская городская больница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Вовлеченность детей с ОВЗ в систему дополнительного образования.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277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Управление образования 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err="1" smtClean="0">
                          <a:solidFill>
                            <a:schemeClr val="accent2"/>
                          </a:solidFill>
                        </a:rPr>
                        <a:t>Золатарев</a:t>
                      </a:r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 А.Е., начальник управления образования.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Иванова Н.И.,</a:t>
                      </a:r>
                      <a:r>
                        <a:rPr lang="ru-RU" sz="1800" baseline="0" dirty="0" smtClean="0">
                          <a:solidFill>
                            <a:schemeClr val="accent2"/>
                          </a:solidFill>
                        </a:rPr>
                        <a:t> директор ИМЦ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dirty="0" smtClean="0">
                          <a:solidFill>
                            <a:schemeClr val="accent2"/>
                          </a:solidFill>
                        </a:rPr>
                        <a:t>Повышение качества инклюзивного образования ВСГО</a:t>
                      </a:r>
                      <a:endParaRPr lang="ru-RU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569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15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712099" y="225553"/>
            <a:ext cx="7676326" cy="827183"/>
          </a:xfrm>
          <a:prstGeom prst="rect">
            <a:avLst/>
          </a:prstGeom>
        </p:spPr>
        <p:txBody>
          <a:bodyPr anchor="ctr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Реестр рисков</a:t>
            </a: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081552"/>
              </p:ext>
            </p:extLst>
          </p:nvPr>
        </p:nvGraphicFramePr>
        <p:xfrm>
          <a:off x="712098" y="1146303"/>
          <a:ext cx="7964358" cy="4296463"/>
        </p:xfrm>
        <a:graphic>
          <a:graphicData uri="http://schemas.openxmlformats.org/drawingml/2006/table">
            <a:tbl>
              <a:tblPr firstRow="1" firstCol="1" bandRow="1"/>
              <a:tblGrid>
                <a:gridCol w="455316">
                  <a:extLst>
                    <a:ext uri="{9D8B030D-6E8A-4147-A177-3AD203B41FA5}">
                      <a16:colId xmlns="" xmlns:a16="http://schemas.microsoft.com/office/drawing/2014/main" val="1275925445"/>
                    </a:ext>
                  </a:extLst>
                </a:gridCol>
                <a:gridCol w="2756514">
                  <a:extLst>
                    <a:ext uri="{9D8B030D-6E8A-4147-A177-3AD203B41FA5}">
                      <a16:colId xmlns="" xmlns:a16="http://schemas.microsoft.com/office/drawing/2014/main" val="123190958"/>
                    </a:ext>
                  </a:extLst>
                </a:gridCol>
                <a:gridCol w="4752528">
                  <a:extLst>
                    <a:ext uri="{9D8B030D-6E8A-4147-A177-3AD203B41FA5}">
                      <a16:colId xmlns="" xmlns:a16="http://schemas.microsoft.com/office/drawing/2014/main" val="1236641119"/>
                    </a:ext>
                  </a:extLst>
                </a:gridCol>
              </a:tblGrid>
              <a:tr h="736766"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61024" marR="61024" marT="0" marB="0"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Действия по предупреждению риска</a:t>
                      </a:r>
                    </a:p>
                  </a:txBody>
                  <a:tcPr marL="61024" marR="61024" marT="0" marB="0"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777030"/>
                  </a:ext>
                </a:extLst>
              </a:tr>
              <a:tr h="65461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0" algn="l" defTabSz="1007943" rtl="0" eaLnBrk="1" latinLnBrk="0" hangingPunct="1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Недостаток предложений на рынке методических услуг.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Анализ рынка методической литературы,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курсов повышения квалификации, стажировок, мастер –классов в области инклюзивного образования.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5371526"/>
                  </a:ext>
                </a:extLst>
              </a:tr>
              <a:tr h="67607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0" algn="l" defTabSz="1007943" rtl="0" eaLnBrk="1" latinLnBrk="0" hangingPunct="1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Не заинтересованность педагогического сообщества.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Педагогический совет инициативной группы от ОУ города: «Построение единого инклюзивного образовательного пространства»</a:t>
                      </a:r>
                    </a:p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8934880"/>
                  </a:ext>
                </a:extLst>
              </a:tr>
              <a:tr h="6838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0" algn="l" defTabSz="1007943" rtl="0" eaLnBrk="1" latinLnBrk="0" hangingPunct="1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Недостаток финансирования.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Сайт проекта, наполненный методическими материалами, нормативными документами по работе с детьми с ОВЗ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8658397"/>
                  </a:ext>
                </a:extLst>
              </a:tr>
              <a:tr h="683881"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Отказ от взаимодействия или формальное исполнение договоров.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Реализовать программы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0843841"/>
                  </a:ext>
                </a:extLst>
              </a:tr>
              <a:tr h="683881"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Отсутствие динамики вовлеченности детей с ОВЗ, родителей и педагогов.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ea typeface="+mn-ea"/>
                          <a:cs typeface="+mn-cs"/>
                        </a:rPr>
                        <a:t>Скорректировать программы и планы мероприятий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580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834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80D3BD4A-6D34-4866-9EF0-19618D8728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221117"/>
              </p:ext>
            </p:extLst>
          </p:nvPr>
        </p:nvGraphicFramePr>
        <p:xfrm>
          <a:off x="323528" y="1124744"/>
          <a:ext cx="8496946" cy="5136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254">
                  <a:extLst>
                    <a:ext uri="{9D8B030D-6E8A-4147-A177-3AD203B41FA5}">
                      <a16:colId xmlns="" xmlns:a16="http://schemas.microsoft.com/office/drawing/2014/main" val="1436807181"/>
                    </a:ext>
                  </a:extLst>
                </a:gridCol>
                <a:gridCol w="2646525">
                  <a:extLst>
                    <a:ext uri="{9D8B030D-6E8A-4147-A177-3AD203B41FA5}">
                      <a16:colId xmlns="" xmlns:a16="http://schemas.microsoft.com/office/drawing/2014/main" val="3636732319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213496455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3894648966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1174846567"/>
                    </a:ext>
                  </a:extLst>
                </a:gridCol>
              </a:tblGrid>
              <a:tr h="566712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статьи расхода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сумма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Источники финансирования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39909653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комнат релаксации, сенсорных комнат, комнат адаптивной физкультуры на базе площадок;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2 500 000 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Поиск спонсоров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6383337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сайта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</a:t>
                      </a:r>
                      <a:r>
                        <a:rPr lang="ru-RU" baseline="0" dirty="0" smtClean="0"/>
                        <a:t> 000 рублей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Поиск спонсоров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281148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заключение договоров с учреждениями здравоохранения (</a:t>
                      </a:r>
                      <a:r>
                        <a:rPr lang="ru-RU" dirty="0" err="1" smtClean="0"/>
                        <a:t>физиолечение</a:t>
                      </a:r>
                      <a:r>
                        <a:rPr lang="ru-RU" dirty="0" smtClean="0"/>
                        <a:t>, наблюдение у узких специалистов) и ППЦ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 счет бюджета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16248360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 и реализация конкурсов, фестивалей для детей с ОВЗ (по плану);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15 000 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 счет бюджета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59710371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 и реализация НПК, семинаров, тренингов, мастер - классов для педагогического сообщества (по плану)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r>
                        <a:rPr lang="ru-RU" baseline="0" dirty="0" smtClean="0"/>
                        <a:t> 000 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 счет бюджета</a:t>
                      </a:r>
                      <a:r>
                        <a:rPr lang="ru-RU" baseline="0" dirty="0" smtClean="0"/>
                        <a:t>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7256393"/>
                  </a:ext>
                </a:extLst>
              </a:tr>
              <a:tr h="40960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 и реализация семинаров для родителей детей с ОВЗ (по плану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10 000 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 счет бюджета</a:t>
                      </a:r>
                      <a:r>
                        <a:rPr lang="ru-RU" baseline="0" dirty="0" smtClean="0"/>
                        <a:t>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1261184"/>
                  </a:ext>
                </a:extLst>
              </a:tr>
            </a:tbl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8DE22EA-F9FF-4691-8A0F-B14165DC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8" name="Заголовок 5">
            <a:extLst>
              <a:ext uri="{FF2B5EF4-FFF2-40B4-BE49-F238E27FC236}">
                <a16:creationId xmlns="" xmlns:a16="http://schemas.microsoft.com/office/drawing/2014/main" id="{888936D7-2C84-430E-824A-D8DEF2243CC5}"/>
              </a:ext>
            </a:extLst>
          </p:cNvPr>
          <p:cNvSpPr txBox="1">
            <a:spLocks/>
          </p:cNvSpPr>
          <p:nvPr/>
        </p:nvSpPr>
        <p:spPr>
          <a:xfrm>
            <a:off x="395536" y="-31271"/>
            <a:ext cx="3898776" cy="901337"/>
          </a:xfrm>
          <a:prstGeom prst="rect">
            <a:avLst/>
          </a:prstGeom>
        </p:spPr>
        <p:txBody>
          <a:bodyPr anchor="ctr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Бюджет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01611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Ссылка с материалами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cloud.mail.ru/public/jBti/fwEJUbo27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3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555842"/>
              </p:ext>
            </p:extLst>
          </p:nvPr>
        </p:nvGraphicFramePr>
        <p:xfrm>
          <a:off x="179512" y="1124744"/>
          <a:ext cx="8667114" cy="7974072"/>
        </p:xfrm>
        <a:graphic>
          <a:graphicData uri="http://schemas.openxmlformats.org/drawingml/2006/table">
            <a:tbl>
              <a:tblPr>
                <a:solidFill>
                  <a:srgbClr val="F99B1C"/>
                </a:solidFill>
              </a:tblPr>
              <a:tblGrid>
                <a:gridCol w="35637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033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4639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Формальные основания для инициации проекта</a:t>
                      </a: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Закон Российской Федерации от 29 декабря 2012 г. № 273-ФЗ «Об образовании в Российской Федерации». 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Приказ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Минобрнауки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 России от 19.12.2014 № 1598 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здоровья».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План-график  мероприятий  регионального  уровня  по  обеспечению  введения  ФГОС НОО ОВЗ  и ФГОС О  УО. 2.  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Документ  органа  государственной  власти  субъекта  Российской  Федерации, определяющий  нормативные  затраты  на  оказание  государственной  или  муниципальной услуги  в  сфере  образования  по  созданию  специальных  условий  получения  образования обучающимися  с  ограниченными  возможностями  здоровья  (согласно  Статьи  99,  п.2. ФЗ-273).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 План-график  мероприятий  муниципального  уровня  по  обеспечению  введения  ФГОС НОО  ОВЗ  и  ФГОС  О  УО  в  общеобразовательных  учреждениях  муниципального образования. 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 Приказ  об  организации  мониторинга  по  оценке  готовности  муниципальных образовательных систем к введению  ФГОС НОО  ОВЗ  и ФГОС О  УО.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  <a:hlinkClick r:id="rId3"/>
                        </a:rPr>
                        <a:t>https://cloud.mail.ru/public/37Bm/aid2QCNrH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672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215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Связь с государственными программами Российской Федерации, региональными и муниципальными программами </a:t>
                      </a: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 Light"/>
                        </a:defRPr>
                      </a:lvl9pPr>
                    </a:lstStyle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ru-RU" sz="1400" dirty="0" smtClean="0"/>
                        <a:t>Указ Президента Российской Федерации от 4 февраля 2010 года № Пр-271 «Национальная образовательная инициатива "Наша новая школа"».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773113" y="383536"/>
            <a:ext cx="6967239" cy="491107"/>
          </a:xfrm>
          <a:prstGeom prst="rect">
            <a:avLst/>
          </a:prstGeom>
        </p:spPr>
        <p:txBody>
          <a:bodyPr anchor="b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62A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Предпосылки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6395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24353"/>
              </p:ext>
            </p:extLst>
          </p:nvPr>
        </p:nvGraphicFramePr>
        <p:xfrm>
          <a:off x="626610" y="548680"/>
          <a:ext cx="7880947" cy="3113087"/>
        </p:xfrm>
        <a:graphic>
          <a:graphicData uri="http://schemas.openxmlformats.org/drawingml/2006/table">
            <a:tbl>
              <a:tblPr firstRow="1" firstCol="1" bandRow="1"/>
              <a:tblGrid>
                <a:gridCol w="2019829">
                  <a:extLst>
                    <a:ext uri="{9D8B030D-6E8A-4147-A177-3AD203B41FA5}">
                      <a16:colId xmlns="" xmlns:a16="http://schemas.microsoft.com/office/drawing/2014/main" val="1973703757"/>
                    </a:ext>
                  </a:extLst>
                </a:gridCol>
                <a:gridCol w="4608512">
                  <a:extLst>
                    <a:ext uri="{9D8B030D-6E8A-4147-A177-3AD203B41FA5}">
                      <a16:colId xmlns="" xmlns:a16="http://schemas.microsoft.com/office/drawing/2014/main" val="119063058"/>
                    </a:ext>
                  </a:extLst>
                </a:gridCol>
                <a:gridCol w="1252606">
                  <a:extLst>
                    <a:ext uri="{9D8B030D-6E8A-4147-A177-3AD203B41FA5}">
                      <a16:colId xmlns="" xmlns:a16="http://schemas.microsoft.com/office/drawing/2014/main" val="2923494648"/>
                    </a:ext>
                  </a:extLst>
                </a:gridCol>
              </a:tblGrid>
              <a:tr h="67212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начала и окончания проекта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01.10.2021- 31.08.2022</a:t>
                      </a:r>
                      <a:endParaRPr lang="ru-RU" sz="1100" dirty="0">
                        <a:solidFill>
                          <a:srgbClr val="F2672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1725505"/>
                  </a:ext>
                </a:extLst>
              </a:tr>
              <a:tr h="33599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ФИО, должность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28360854"/>
                  </a:ext>
                </a:extLst>
              </a:tr>
              <a:tr h="93610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Куратор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проекта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Семенова</a:t>
                      </a:r>
                      <a:r>
                        <a:rPr lang="ru-RU" sz="11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Светлана Ивановна, заместитель директора по УВР Средней школы интернат №17</a:t>
                      </a:r>
                      <a:endParaRPr lang="ru-RU" sz="11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svetlana_vs08@mail.ru</a:t>
                      </a:r>
                      <a:endParaRPr lang="ru-RU" sz="11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3251668"/>
                  </a:ext>
                </a:extLst>
              </a:tr>
              <a:tr h="116887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marR="0" indent="4445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Семенова Светлана Ивановна, </a:t>
                      </a:r>
                      <a:r>
                        <a:rPr lang="ru-RU" sz="11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заместитель директора по УВР Средней школы интернат №17 </a:t>
                      </a:r>
                      <a:endParaRPr lang="ru-RU" sz="1100" dirty="0" smtClean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89222914442</a:t>
                      </a:r>
                    </a:p>
                    <a:p>
                      <a:pPr marL="90170" indent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851737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831216"/>
              </p:ext>
            </p:extLst>
          </p:nvPr>
        </p:nvGraphicFramePr>
        <p:xfrm>
          <a:off x="626611" y="4077072"/>
          <a:ext cx="7881772" cy="2834640"/>
        </p:xfrm>
        <a:graphic>
          <a:graphicData uri="http://schemas.openxmlformats.org/drawingml/2006/table">
            <a:tbl>
              <a:tblPr firstRow="1" bandRow="1"/>
              <a:tblGrid>
                <a:gridCol w="20164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65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10353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Список разработчиков 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Проекта (регион,  должность, место работы)</a:t>
                      </a:r>
                      <a:endParaRPr lang="ru-RU" sz="18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Самойленко Наталья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Юрьевна – директор Средней школы интернат №17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Семенова Светлана Ивановна, 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заместитель директора по УВР Средней школы интернат №17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Гилязова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Рамиля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Равиловна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заместитель директора по УВР Средней школы интернат №17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Курдина</a:t>
                      </a:r>
                      <a:r>
                        <a:rPr lang="ru-RU" sz="14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Евгения Андреевна заместитель директора по ВР Средней школы интернат №17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9556E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9556E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9556E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68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73113" y="383536"/>
            <a:ext cx="6967239" cy="491107"/>
          </a:xfrm>
          <a:prstGeom prst="rect">
            <a:avLst/>
          </a:prstGeom>
        </p:spPr>
        <p:txBody>
          <a:bodyPr anchor="b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Предпосылки реализации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4960" y="865082"/>
            <a:ext cx="7128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86912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Инклюзивное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образование представляет собой процесс развития общего образования, подразумевающий доступность образования для всех, приспособление к различным нуждам всех детей, обеспечивает доступ к образованию детей с особыми образовательными потребностями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  <a:p>
            <a:pPr lvl="0" algn="just" defTabSz="986912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Необходимым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условием организации успешного обучения и воспитания детей с ОВЗ в образовательном учреждении общего типа является создание адаптивной среды, позволяющей обеспечить их полноценную интеграцию и личностную самореализацию в процессе обучения.</a:t>
            </a:r>
            <a:endParaRPr kumimoji="0" lang="ru-RU" sz="1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146608528"/>
              </p:ext>
            </p:extLst>
          </p:nvPr>
        </p:nvGraphicFramePr>
        <p:xfrm>
          <a:off x="1475656" y="3429000"/>
          <a:ext cx="5856312" cy="239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3113" y="2852936"/>
            <a:ext cx="76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Контингент обучающихся в образовательной организации за 3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716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5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8EE5AD83-6827-46B7-BFCD-15AADAE0211B}"/>
              </a:ext>
            </a:extLst>
          </p:cNvPr>
          <p:cNvGrpSpPr/>
          <p:nvPr/>
        </p:nvGrpSpPr>
        <p:grpSpPr>
          <a:xfrm>
            <a:off x="265440" y="136523"/>
            <a:ext cx="8555033" cy="6015464"/>
            <a:chOff x="1506944" y="2383823"/>
            <a:chExt cx="6881480" cy="4196407"/>
          </a:xfrm>
          <a:solidFill>
            <a:srgbClr val="D8DCE5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27A3BB45-5483-4645-83F0-3018BCEE5238}"/>
                </a:ext>
              </a:extLst>
            </p:cNvPr>
            <p:cNvSpPr/>
            <p:nvPr/>
          </p:nvSpPr>
          <p:spPr>
            <a:xfrm>
              <a:off x="1506944" y="2420188"/>
              <a:ext cx="2817374" cy="2110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E62B25"/>
                  </a:solidFill>
                  <a:latin typeface="Times New Roman" pitchFamily="18" charset="0"/>
                  <a:ea typeface="Arial Unicode MS" panose="020B0604020202020204" pitchFamily="34" charset="-128"/>
                  <a:cs typeface="Times New Roman" pitchFamily="18" charset="0"/>
                </a:rPr>
                <a:t>Большое количество детей с ОВЗ в одном образовательном учреждении (много пришедших детей с ОВЗ из других образовательных организаций) </a:t>
              </a:r>
              <a:endParaRPr lang="ru-RU" sz="2395" dirty="0">
                <a:solidFill>
                  <a:schemeClr val="tx1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D8ECA644-4DBA-4625-AFB4-A3B243873548}"/>
                </a:ext>
              </a:extLst>
            </p:cNvPr>
            <p:cNvSpPr/>
            <p:nvPr/>
          </p:nvSpPr>
          <p:spPr>
            <a:xfrm>
              <a:off x="5376498" y="2383823"/>
              <a:ext cx="3011926" cy="209422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395" dirty="0" smtClean="0">
                  <a:solidFill>
                    <a:schemeClr val="tx1"/>
                  </a:solidFill>
                </a:rPr>
                <a:t>Необходимость работы сетевого взаимодействия, для повышения уровня работы  специалистов с детьми ОВЗ.</a:t>
              </a:r>
              <a:endParaRPr lang="ru-RU" sz="2395" b="1" dirty="0">
                <a:solidFill>
                  <a:srgbClr val="157535"/>
                </a:solidFill>
              </a:endParaRPr>
            </a:p>
          </p:txBody>
        </p:sp>
        <p:cxnSp>
          <p:nvCxnSpPr>
            <p:cNvPr id="14" name="Прямая со стрелкой 13">
              <a:extLst>
                <a:ext uri="{FF2B5EF4-FFF2-40B4-BE49-F238E27FC236}">
                  <a16:creationId xmlns="" xmlns:a16="http://schemas.microsoft.com/office/drawing/2014/main" id="{B1207349-E3D7-4839-BAE8-149E42E9A432}"/>
                </a:ext>
              </a:extLst>
            </p:cNvPr>
            <p:cNvCxnSpPr/>
            <p:nvPr/>
          </p:nvCxnSpPr>
          <p:spPr>
            <a:xfrm>
              <a:off x="4518325" y="3701287"/>
              <a:ext cx="1008112" cy="0"/>
            </a:xfrm>
            <a:prstGeom prst="straightConnector1">
              <a:avLst/>
            </a:prstGeom>
            <a:grpFill/>
            <a:ln w="920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Скругленный прямоугольник 5">
              <a:extLst>
                <a:ext uri="{FF2B5EF4-FFF2-40B4-BE49-F238E27FC236}">
                  <a16:creationId xmlns="" xmlns:a16="http://schemas.microsoft.com/office/drawing/2014/main" id="{00E32809-4373-44B6-B4D1-F574CC20C476}"/>
                </a:ext>
              </a:extLst>
            </p:cNvPr>
            <p:cNvSpPr/>
            <p:nvPr/>
          </p:nvSpPr>
          <p:spPr>
            <a:xfrm>
              <a:off x="2248728" y="5215848"/>
              <a:ext cx="5904656" cy="1364382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52" b="1" dirty="0" smtClean="0">
                  <a:solidFill>
                    <a:schemeClr val="accent4">
                      <a:lumMod val="50000"/>
                    </a:schemeClr>
                  </a:solidFill>
                </a:rPr>
                <a:t>Создание сетевого взаимодействия  в инклюзивном образовательном пространстве ВСГО.</a:t>
              </a:r>
            </a:p>
            <a:p>
              <a:pPr algn="ctr"/>
              <a:r>
                <a:rPr lang="ru-RU" sz="2052" b="1" dirty="0" smtClean="0">
                  <a:solidFill>
                    <a:schemeClr val="accent4">
                      <a:lumMod val="50000"/>
                    </a:schemeClr>
                  </a:solidFill>
                </a:rPr>
                <a:t>Только объединив силы всего педагогического сообщества можно создать условия для обучения и воспитания детей с ОВЗ.</a:t>
              </a:r>
              <a:endParaRPr lang="ru-RU" sz="2052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Стрелка вниз 7">
              <a:extLst>
                <a:ext uri="{FF2B5EF4-FFF2-40B4-BE49-F238E27FC236}">
                  <a16:creationId xmlns="" xmlns:a16="http://schemas.microsoft.com/office/drawing/2014/main" id="{91AAE1DD-6133-4345-9A8D-6C90FE04F79F}"/>
                </a:ext>
              </a:extLst>
            </p:cNvPr>
            <p:cNvSpPr/>
            <p:nvPr/>
          </p:nvSpPr>
          <p:spPr>
            <a:xfrm>
              <a:off x="3347864" y="4634318"/>
              <a:ext cx="3312368" cy="595135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0271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6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65847"/>
              </p:ext>
            </p:extLst>
          </p:nvPr>
        </p:nvGraphicFramePr>
        <p:xfrm>
          <a:off x="107504" y="548680"/>
          <a:ext cx="8928991" cy="8780948"/>
        </p:xfrm>
        <a:graphic>
          <a:graphicData uri="http://schemas.openxmlformats.org/drawingml/2006/table">
            <a:tbl>
              <a:tblPr firstRow="1" bandRow="1"/>
              <a:tblGrid>
                <a:gridCol w="1563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2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40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85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826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6409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4765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Цель проекта</a:t>
                      </a:r>
                      <a:endParaRPr lang="ru-RU" sz="18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 gridSpan="6"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2"/>
                          </a:solidFill>
                        </a:rPr>
                        <a:t>повышение качества инклюзивного образования в условиях реализации Федерального государственного образовательного стандарта обучающихся с ОВЗ в муниципальной системе образования через организацию сетевого взаимодействия образовательных организаций. 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8983">
                <a:tc rowSpan="6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Показатели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проекта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их значения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годам</a:t>
                      </a:r>
                      <a:endParaRPr lang="ru-RU" sz="18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Тип</a:t>
                      </a:r>
                    </a:p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Базовое</a:t>
                      </a:r>
                    </a:p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Период, год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8983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CE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1315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Диагностика, анкетирование 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49556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Организационный </a:t>
                      </a:r>
                      <a:endParaRPr lang="ru-RU" sz="18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Готовность площадок к работе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октябрь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3676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Реализация</a:t>
                      </a:r>
                      <a:r>
                        <a:rPr lang="ru-RU" sz="1800" b="0" baseline="0" dirty="0" smtClean="0">
                          <a:solidFill>
                            <a:schemeClr val="accent2"/>
                          </a:solidFill>
                        </a:rPr>
                        <a:t> плана мероприятий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solidFill>
                            <a:srgbClr val="49556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Деятельностный</a:t>
                      </a:r>
                      <a:endParaRPr lang="ru-RU" sz="1800" b="0" dirty="0">
                        <a:solidFill>
                          <a:srgbClr val="49556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Участие площадок во всех мероприятиях</a:t>
                      </a:r>
                      <a:r>
                        <a:rPr lang="ru-RU" sz="1800" b="0" baseline="0" dirty="0" smtClean="0">
                          <a:solidFill>
                            <a:schemeClr val="accent2"/>
                          </a:solidFill>
                        </a:rPr>
                        <a:t>  проекта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Ноябрь-май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3676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Итог 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49556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Аналитический </a:t>
                      </a:r>
                      <a:endParaRPr lang="ru-RU" sz="1800" b="0" dirty="0">
                        <a:solidFill>
                          <a:srgbClr val="49556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rgbClr val="49556E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Мониторинг реализации проекта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Июнь 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98562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Коррекция</a:t>
                      </a:r>
                      <a:r>
                        <a:rPr lang="ru-RU" sz="1800" b="0" baseline="0" dirty="0" smtClean="0">
                          <a:solidFill>
                            <a:schemeClr val="accent2"/>
                          </a:solidFill>
                        </a:rPr>
                        <a:t> проекта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49556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Аналитический </a:t>
                      </a:r>
                      <a:endParaRPr lang="ru-RU" sz="1800" b="0" dirty="0">
                        <a:solidFill>
                          <a:srgbClr val="49556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Прогнозирование и корректировка</a:t>
                      </a:r>
                      <a:r>
                        <a:rPr lang="ru-RU" sz="1800" b="0" baseline="0" dirty="0" smtClean="0">
                          <a:solidFill>
                            <a:schemeClr val="accent2"/>
                          </a:solidFill>
                        </a:rPr>
                        <a:t> проекта на следующий ученый год.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accent2"/>
                          </a:solidFill>
                        </a:rPr>
                        <a:t>Июль- август</a:t>
                      </a: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Заголовок 5"/>
          <p:cNvSpPr txBox="1">
            <a:spLocks/>
          </p:cNvSpPr>
          <p:nvPr/>
        </p:nvSpPr>
        <p:spPr>
          <a:xfrm>
            <a:off x="14471" y="44624"/>
            <a:ext cx="6768752" cy="356316"/>
          </a:xfrm>
          <a:prstGeom prst="rect">
            <a:avLst/>
          </a:prstGeom>
        </p:spPr>
        <p:txBody>
          <a:bodyPr anchor="ctr"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10079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921A1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проекта  </a:t>
            </a:r>
          </a:p>
        </p:txBody>
      </p:sp>
    </p:spTree>
    <p:extLst>
      <p:ext uri="{BB962C8B-B14F-4D97-AF65-F5344CB8AC3E}">
        <p14:creationId xmlns:p14="http://schemas.microsoft.com/office/powerpoint/2010/main" val="248735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7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566482"/>
              </p:ext>
            </p:extLst>
          </p:nvPr>
        </p:nvGraphicFramePr>
        <p:xfrm>
          <a:off x="251520" y="188640"/>
          <a:ext cx="8424936" cy="6264696"/>
        </p:xfrm>
        <a:graphic>
          <a:graphicData uri="http://schemas.openxmlformats.org/drawingml/2006/table">
            <a:tbl>
              <a:tblPr firstRow="1" bandRow="1"/>
              <a:tblGrid>
                <a:gridCol w="1765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597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26469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Задачи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проекта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Сформировать реестр ОО, обладающих опытом инклюзивного образования обучающихся с ОВЗ.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Разработать и реализовать модель сетевого взаимодействия образовательных организаций в инклюзивном пространстве ВСГО.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Разработать пакет нормативно-правовых документов, обеспечивающих сетевое взаимодействие инклюзивных образовательных организаций Назовем некоторые из них: Типовой договор о сетевом взаимодействии образовательных организаций в рамках проекта, алгоритмы действий образовательных организаций по организации специальных образовательных условий, Положение ресурсной площадки, Положение пилотной площадки, Положение базовой площадки и др.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Способствовать развитию отношений сотрудничества между участниками проекта, созданию профессионального сообщества инклюзивных образовательных организаций округа.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Содействовать организации эффективного психолого-педагогического сопровождения субъектов инклюзии в образовательных организациях муниципалитета.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Повысить профессиональную компетентность управленческих и педагогических кадров, обеспечивающих реализацию инклюзивных процессов.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Способствовать развитию социокультурной интеграции как механизма межведомственного взаимодействия образовательных организаций с учреждениями дополнительного образования.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Разработать и реализовать систему мониторинга эффективности модели сетевого взаимодействия для повышения качества. </a:t>
                      </a:r>
                    </a:p>
                    <a:p>
                      <a:pPr marL="342900" lvl="0" indent="-342900" fontAlgn="base">
                        <a:buFont typeface="+mj-lt"/>
                        <a:buAutoNum type="arabicPeriod"/>
                      </a:pPr>
                      <a:r>
                        <a:rPr lang="ru-RU" sz="13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 Light"/>
                          <a:ea typeface="+mn-ea"/>
                          <a:cs typeface="+mn-cs"/>
                        </a:rPr>
                        <a:t>Создать интерактивный ресурс, позволяющий в режиме реального времени получать актуальную информацию об образовательных организациях, реализующих инклюзивную практику.</a:t>
                      </a:r>
                      <a:endParaRPr lang="ru-RU" sz="1350" b="1" u="none" strike="noStrike" kern="1200" dirty="0">
                        <a:solidFill>
                          <a:schemeClr val="tx1"/>
                        </a:solidFill>
                        <a:effectLst/>
                        <a:latin typeface="Calibri Ligh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64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C09692-227F-4D1B-81EE-044B1184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01" y="136524"/>
            <a:ext cx="6979435" cy="700188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457080-129A-4666-B77E-BB0A5C593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3356991"/>
            <a:ext cx="8341033" cy="32403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Все образовательное пространство города разделено на несколько площадок: ресурсная, базовая, пилотная и дополнительная.</a:t>
            </a:r>
          </a:p>
          <a:p>
            <a:pPr marL="0" indent="0">
              <a:buNone/>
            </a:pPr>
            <a:r>
              <a:rPr lang="ru-RU" b="1" dirty="0"/>
              <a:t>Ресурсная площадка</a:t>
            </a:r>
            <a:r>
              <a:rPr lang="ru-RU" dirty="0"/>
              <a:t> проектирует, реализует АООП для обучающихся с ОВЗ, сопровождает ОО, нуждающиеся в методической поддержке, взаимодействует с базовыми, пилотными и дополнительными площадками, реализующими практику инклюзивного образования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Базовая площадка </a:t>
            </a:r>
            <a:r>
              <a:rPr lang="ru-RU" dirty="0" smtClean="0"/>
              <a:t>имеет опыт организации инклюзивного образования, обобщает и распространяет его на территории города.</a:t>
            </a:r>
          </a:p>
          <a:p>
            <a:pPr marL="0" indent="0">
              <a:buNone/>
            </a:pPr>
            <a:r>
              <a:rPr lang="ru-RU" b="1" dirty="0" smtClean="0"/>
              <a:t>Пилотная площадка </a:t>
            </a:r>
            <a:r>
              <a:rPr lang="ru-RU" dirty="0" smtClean="0"/>
              <a:t>внедряет программы, проекты направленные на создание условий для инклюзивного образования.</a:t>
            </a:r>
          </a:p>
          <a:p>
            <a:pPr marL="0" indent="0">
              <a:buNone/>
            </a:pPr>
            <a:r>
              <a:rPr lang="ru-RU" b="1" dirty="0" smtClean="0"/>
              <a:t>Дополнительные площадки  </a:t>
            </a:r>
            <a:r>
              <a:rPr lang="ru-RU" dirty="0" smtClean="0"/>
              <a:t>предоставляют дополнительные услуги обучающихся с ОВЗ и их оздоровление.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88B07F6-46B3-435C-9D8B-FC1D558C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8" t="10714" r="5445" b="13799"/>
          <a:stretch/>
        </p:blipFill>
        <p:spPr bwMode="auto">
          <a:xfrm>
            <a:off x="1043608" y="188640"/>
            <a:ext cx="6768752" cy="292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441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9</a:t>
            </a:fld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596103"/>
              </p:ext>
            </p:extLst>
          </p:nvPr>
        </p:nvGraphicFramePr>
        <p:xfrm>
          <a:off x="179512" y="657329"/>
          <a:ext cx="8533953" cy="5507975"/>
        </p:xfrm>
        <a:graphic>
          <a:graphicData uri="http://schemas.openxmlformats.org/drawingml/2006/table">
            <a:tbl>
              <a:tblPr firstRow="1" bandRow="1"/>
              <a:tblGrid>
                <a:gridCol w="17880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458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0797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Задача 1</a:t>
                      </a:r>
                    </a:p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2A7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 Light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9556E"/>
                          </a:solidFill>
                        </a:rPr>
                        <a:t>Целью ресурсной площадки является методическое сопровождение базовых площадок по вопросам овладения специальными педагогическими подходами и методами работы с обучающимися с ОВЗ.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9556E"/>
                          </a:solidFill>
                        </a:rPr>
                        <a:t>Организация деятельности ресурсной площадки строится на основе взаимодействия с базовыми, пилотными и дополнительными площадками, реализующими практику инклюзивного образования, а также с Управлением образования администрации ВСГО и ИМЦ.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9556E"/>
                          </a:solidFill>
                        </a:rPr>
                        <a:t>Продуктами деятельности ресурсной площадки являются методические рекомендации по проектированию и реализации педагогами АООП для обучающихся с ОВЗ, программ </a:t>
                      </a:r>
                      <a:r>
                        <a:rPr lang="ru-RU" sz="1800" b="1" baseline="0" dirty="0" smtClean="0">
                          <a:solidFill>
                            <a:srgbClr val="49556E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49556E"/>
                          </a:solidFill>
                        </a:rPr>
                        <a:t>психолого-педагогического сопровождения, социальной адаптации при организации инклюзивного образования.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9556E"/>
                          </a:solidFill>
                        </a:rPr>
                        <a:t>Ресурсная площадка может выступает инициатором и организатором деятельности проекта. </a:t>
                      </a:r>
                      <a:endParaRPr lang="ru-RU" sz="1800" b="1" dirty="0">
                        <a:solidFill>
                          <a:srgbClr val="49556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1A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34086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2248</TotalTime>
  <Words>1402</Words>
  <Application>Microsoft Office PowerPoint</Application>
  <PresentationFormat>Экран (4:3)</PresentationFormat>
  <Paragraphs>247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HDOfficeLightV0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Ссылка с материалами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 в социальной сфере. Социальное проектирование.</dc:title>
  <dc:creator>Наталья</dc:creator>
  <cp:lastModifiedBy>PC</cp:lastModifiedBy>
  <cp:revision>216</cp:revision>
  <dcterms:created xsi:type="dcterms:W3CDTF">2012-01-11T08:01:34Z</dcterms:created>
  <dcterms:modified xsi:type="dcterms:W3CDTF">2021-09-13T07:03:24Z</dcterms:modified>
</cp:coreProperties>
</file>