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1"/>
    <p:sldMasterId id="2147483773" r:id="rId2"/>
    <p:sldMasterId id="2147483785" r:id="rId3"/>
    <p:sldMasterId id="2147483902" r:id="rId4"/>
  </p:sldMasterIdLst>
  <p:notesMasterIdLst>
    <p:notesMasterId r:id="rId31"/>
  </p:notesMasterIdLst>
  <p:handoutMasterIdLst>
    <p:handoutMasterId r:id="rId32"/>
  </p:handoutMasterIdLst>
  <p:sldIdLst>
    <p:sldId id="256" r:id="rId5"/>
    <p:sldId id="292" r:id="rId6"/>
    <p:sldId id="312" r:id="rId7"/>
    <p:sldId id="293" r:id="rId8"/>
    <p:sldId id="306" r:id="rId9"/>
    <p:sldId id="307" r:id="rId10"/>
    <p:sldId id="308" r:id="rId11"/>
    <p:sldId id="309" r:id="rId12"/>
    <p:sldId id="296" r:id="rId13"/>
    <p:sldId id="304" r:id="rId14"/>
    <p:sldId id="294" r:id="rId15"/>
    <p:sldId id="297" r:id="rId16"/>
    <p:sldId id="302" r:id="rId17"/>
    <p:sldId id="295" r:id="rId18"/>
    <p:sldId id="303" r:id="rId19"/>
    <p:sldId id="311" r:id="rId20"/>
    <p:sldId id="316" r:id="rId21"/>
    <p:sldId id="298" r:id="rId22"/>
    <p:sldId id="299" r:id="rId23"/>
    <p:sldId id="285" r:id="rId24"/>
    <p:sldId id="313" r:id="rId25"/>
    <p:sldId id="314" r:id="rId26"/>
    <p:sldId id="300" r:id="rId27"/>
    <p:sldId id="315" r:id="rId28"/>
    <p:sldId id="305" r:id="rId29"/>
    <p:sldId id="28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EB5"/>
    <a:srgbClr val="FF5050"/>
    <a:srgbClr val="FF7C8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4484" autoAdjust="0"/>
  </p:normalViewPr>
  <p:slideViewPr>
    <p:cSldViewPr snapToGrid="0">
      <p:cViewPr>
        <p:scale>
          <a:sx n="66" d="100"/>
          <a:sy n="66" d="100"/>
        </p:scale>
        <p:origin x="-1194" y="-702"/>
      </p:cViewPr>
      <p:guideLst>
        <p:guide orient="horz" pos="347"/>
        <p:guide pos="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ksandrashmurak:Downloads:&#1045;&#1050;&#1041;%20&#1044;&#1054;&#1044;%20&#1057;&#1054;%202020:379%20&#1086;&#1088;&#1075;&#1072;&#1085;&#1080;&#1079;&#1072;&#1094;&#1080;&#1080;&#774;:&#1052;&#1072;&#1089;&#1089;&#1080;&#1074;%20&#1045;&#1050;&#1041;%20&#1044;&#1054;&#1044;%20&#1057;&#1054;%202020%20379%20&#1086;&#1088;&#1075;&#1072;&#1085;&#1080;&#1079;&#1072;&#1094;&#1080;&#1080;&#77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ksandrashmurak:Downloads:&#1045;&#1050;&#1041;%20&#1044;&#1054;&#1044;%20&#1057;&#1054;%202020:379%20&#1086;&#1088;&#1075;&#1072;&#1085;&#1080;&#1079;&#1072;&#1094;&#1080;&#1080;&#774;:&#1052;&#1072;&#1089;&#1089;&#1080;&#1074;%20&#1045;&#1050;&#1041;%20&#1044;&#1054;&#1044;%20&#1057;&#1054;%202020%20379%20&#1086;&#1088;&#1075;&#1072;&#1085;&#1080;&#1079;&#1072;&#1094;&#1080;&#1080;&#77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ksandrashmurak:Downloads:&#1045;&#1050;&#1041;%20&#1044;&#1054;&#1044;%20&#1057;&#1054;%202020:379%20&#1086;&#1088;&#1075;&#1072;&#1085;&#1080;&#1079;&#1072;&#1094;&#1080;&#1080;&#774;:&#1052;&#1072;&#1089;&#1089;&#1080;&#1074;%20&#1045;&#1050;&#1041;%20&#1044;&#1054;&#1044;%20&#1057;&#1054;%202020%20379%20&#1086;&#1088;&#1075;&#1072;&#1085;&#1080;&#1079;&#1072;&#1094;&#1080;&#1080;&#77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Admin\Local%20Settings\Temp\&#1050;&#1086;&#1087;&#1080;&#1103;%20&#1044;&#1083;&#1103;%20&#1088;&#1072;&#1089;&#1095;&#1077;&#1090;&#1072;%20&#1080;%20&#1076;&#1080;&#1072;&#1075;&#1088;&#1072;&#1084;&#1084;%20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Admin\Local%20Settings\Temp\&#1050;&#1086;&#1087;&#1080;&#1103;%20&#1044;&#1083;&#1103;%20&#1088;&#1072;&#1089;&#1095;&#1077;&#1090;&#1072;%20&#1080;%20&#1076;&#1080;&#1072;&#1075;&#1088;&#1072;&#1084;&#1084;%20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ksandrashmurak:Downloads:&#1045;&#1050;&#1041;%20&#1044;&#1054;&#1044;%20&#1057;&#1054;%202020:379%20&#1086;&#1088;&#1075;&#1072;&#1085;&#1080;&#1079;&#1072;&#1094;&#1080;&#1081;:&#1052;&#1072;&#1089;&#1089;&#1080;&#1074;%20&#1045;&#1050;&#1041;%20&#1044;&#1054;&#1044;%20&#1057;&#1054;%202020%20379%20&#1086;&#1088;&#1075;&#1072;&#1085;&#1080;&#1079;&#1072;&#1094;&#1080;&#1081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ksandrashmurak:Downloads:&#1050;&#1086;&#1087;&#1080;&#1103;%20&#1044;&#1083;&#1103;%20&#1088;&#1072;&#1089;&#1095;&#1077;&#1090;&#1072;%20&#1080;%20&#1076;&#1080;&#1072;&#1075;&#1088;&#1072;&#1084;&#1084;%20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[1]Лист3!$B$20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[1]Лист3!$A$21:$A$26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[1]Лист3!$B$21:$B$26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2.6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[1]Лист3!$C$20</c:f>
              <c:strCache>
                <c:ptCount val="1"/>
                <c:pt idx="0">
                  <c:v>Ниже среднего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[1]Лист3!$A$21:$A$26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[1]Лист3!$C$21:$C$26</c:f>
              <c:numCache>
                <c:formatCode>General</c:formatCode>
                <c:ptCount val="6"/>
                <c:pt idx="0">
                  <c:v>0.3</c:v>
                </c:pt>
                <c:pt idx="1">
                  <c:v>0.8</c:v>
                </c:pt>
                <c:pt idx="2">
                  <c:v>24.5</c:v>
                </c:pt>
                <c:pt idx="3">
                  <c:v>0</c:v>
                </c:pt>
                <c:pt idx="4">
                  <c:v>0.3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[1]Лист3!$D$20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[1]Лист3!$A$21:$A$26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[1]Лист3!$D$21:$D$26</c:f>
              <c:numCache>
                <c:formatCode>General</c:formatCode>
                <c:ptCount val="6"/>
                <c:pt idx="0">
                  <c:v>0</c:v>
                </c:pt>
                <c:pt idx="1">
                  <c:v>7.1</c:v>
                </c:pt>
                <c:pt idx="2">
                  <c:v>43.5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[1]Лист3!$E$20</c:f>
              <c:strCache>
                <c:ptCount val="1"/>
                <c:pt idx="0">
                  <c:v>Выше среднего</c:v>
                </c:pt>
              </c:strCache>
            </c:strRef>
          </c:tx>
          <c:invertIfNegative val="0"/>
          <c:cat>
            <c:strRef>
              <c:f>[1]Лист3!$A$21:$A$26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[1]Лист3!$E$21:$E$26</c:f>
              <c:numCache>
                <c:formatCode>General</c:formatCode>
                <c:ptCount val="6"/>
                <c:pt idx="0">
                  <c:v>4</c:v>
                </c:pt>
                <c:pt idx="1">
                  <c:v>10.8</c:v>
                </c:pt>
                <c:pt idx="2">
                  <c:v>22.2</c:v>
                </c:pt>
                <c:pt idx="3">
                  <c:v>9.8000000000000007</c:v>
                </c:pt>
                <c:pt idx="4">
                  <c:v>0.8</c:v>
                </c:pt>
                <c:pt idx="5">
                  <c:v>21.6</c:v>
                </c:pt>
              </c:numCache>
            </c:numRef>
          </c:val>
        </c:ser>
        <c:ser>
          <c:idx val="4"/>
          <c:order val="4"/>
          <c:tx>
            <c:strRef>
              <c:f>[1]Лист3!$F$20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[1]Лист3!$A$21:$A$26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[1]Лист3!$F$21:$F$26</c:f>
              <c:numCache>
                <c:formatCode>General</c:formatCode>
                <c:ptCount val="6"/>
                <c:pt idx="0">
                  <c:v>95.7</c:v>
                </c:pt>
                <c:pt idx="1">
                  <c:v>81.300000000000011</c:v>
                </c:pt>
                <c:pt idx="2">
                  <c:v>7.1999999999999966</c:v>
                </c:pt>
                <c:pt idx="3">
                  <c:v>90.2</c:v>
                </c:pt>
                <c:pt idx="4">
                  <c:v>98.9</c:v>
                </c:pt>
                <c:pt idx="5">
                  <c:v>78.400000000000006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75634560"/>
        <c:axId val="75636096"/>
      </c:barChart>
      <c:catAx>
        <c:axId val="75634560"/>
        <c:scaling>
          <c:orientation val="maxMin"/>
        </c:scaling>
        <c:delete val="0"/>
        <c:axPos val="l"/>
        <c:majorTickMark val="none"/>
        <c:minorTickMark val="none"/>
        <c:tickLblPos val="nextTo"/>
        <c:crossAx val="75636096"/>
        <c:crosses val="autoZero"/>
        <c:auto val="1"/>
        <c:lblAlgn val="ctr"/>
        <c:lblOffset val="100"/>
        <c:noMultiLvlLbl val="0"/>
      </c:catAx>
      <c:valAx>
        <c:axId val="75636096"/>
        <c:scaling>
          <c:orientation val="minMax"/>
        </c:scaling>
        <c:delete val="0"/>
        <c:axPos val="t"/>
        <c:numFmt formatCode="0%" sourceLinked="1"/>
        <c:majorTickMark val="none"/>
        <c:minorTickMark val="none"/>
        <c:tickLblPos val="nextTo"/>
        <c:crossAx val="7563456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>
          <a:latin typeface="Liberation Serif"/>
          <a:cs typeface="Liberation Serif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Лист4!$O$22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Лист4!$N$23:$N$26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Лист4!$O$23:$O$26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63</c:v>
                </c:pt>
                <c:pt idx="3">
                  <c:v>32</c:v>
                </c:pt>
              </c:numCache>
            </c:numRef>
          </c:val>
        </c:ser>
        <c:ser>
          <c:idx val="1"/>
          <c:order val="1"/>
          <c:tx>
            <c:strRef>
              <c:f>Лист4!$P$22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Лист4!$N$23:$N$26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Лист4!$P$23:$P$26</c:f>
              <c:numCache>
                <c:formatCode>General</c:formatCode>
                <c:ptCount val="4"/>
                <c:pt idx="0">
                  <c:v>0.3</c:v>
                </c:pt>
                <c:pt idx="1">
                  <c:v>0</c:v>
                </c:pt>
                <c:pt idx="2">
                  <c:v>4</c:v>
                </c:pt>
                <c:pt idx="3">
                  <c:v>95.7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04576"/>
        <c:axId val="75706368"/>
      </c:barChart>
      <c:catAx>
        <c:axId val="7570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5706368"/>
        <c:crosses val="autoZero"/>
        <c:auto val="1"/>
        <c:lblAlgn val="ctr"/>
        <c:lblOffset val="100"/>
        <c:noMultiLvlLbl val="0"/>
      </c:catAx>
      <c:valAx>
        <c:axId val="75706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7045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Лист4!$O$28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Лист4!$N$29:$N$32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Лист4!$O$29:$O$32</c:f>
              <c:numCache>
                <c:formatCode>General</c:formatCode>
                <c:ptCount val="4"/>
                <c:pt idx="0">
                  <c:v>3</c:v>
                </c:pt>
                <c:pt idx="1">
                  <c:v>38</c:v>
                </c:pt>
                <c:pt idx="2">
                  <c:v>55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Лист4!$P$28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Лист4!$N$29:$N$32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Лист4!$P$29:$P$32</c:f>
              <c:numCache>
                <c:formatCode>General</c:formatCode>
                <c:ptCount val="4"/>
                <c:pt idx="0">
                  <c:v>0.8</c:v>
                </c:pt>
                <c:pt idx="1">
                  <c:v>7.1</c:v>
                </c:pt>
                <c:pt idx="2">
                  <c:v>10.8</c:v>
                </c:pt>
                <c:pt idx="3">
                  <c:v>81.3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28000"/>
        <c:axId val="75729536"/>
      </c:barChart>
      <c:catAx>
        <c:axId val="75728000"/>
        <c:scaling>
          <c:orientation val="minMax"/>
        </c:scaling>
        <c:delete val="0"/>
        <c:axPos val="b"/>
        <c:majorTickMark val="out"/>
        <c:minorTickMark val="none"/>
        <c:tickLblPos val="nextTo"/>
        <c:crossAx val="75729536"/>
        <c:crosses val="autoZero"/>
        <c:auto val="1"/>
        <c:lblAlgn val="ctr"/>
        <c:lblOffset val="100"/>
        <c:noMultiLvlLbl val="0"/>
      </c:catAx>
      <c:valAx>
        <c:axId val="75729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728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777547035423397E-2"/>
          <c:y val="6.0185185185185203E-2"/>
          <c:w val="0.91205922793139704"/>
          <c:h val="0.82246937882764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Лист4!$O$39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Лист4!$N$40:$N$43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Лист4!$O$40:$O$43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55</c:v>
                </c:pt>
                <c:pt idx="3">
                  <c:v>43</c:v>
                </c:pt>
              </c:numCache>
            </c:numRef>
          </c:val>
        </c:ser>
        <c:ser>
          <c:idx val="1"/>
          <c:order val="1"/>
          <c:tx>
            <c:strRef>
              <c:f>Лист4!$P$39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Лист4!$N$40:$N$43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высокий</c:v>
                </c:pt>
              </c:strCache>
            </c:strRef>
          </c:cat>
          <c:val>
            <c:numRef>
              <c:f>Лист4!$P$40:$P$43</c:f>
              <c:numCache>
                <c:formatCode>General</c:formatCode>
                <c:ptCount val="4"/>
                <c:pt idx="2">
                  <c:v>22</c:v>
                </c:pt>
                <c:pt idx="3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58976"/>
        <c:axId val="108672128"/>
      </c:barChart>
      <c:catAx>
        <c:axId val="75758976"/>
        <c:scaling>
          <c:orientation val="minMax"/>
        </c:scaling>
        <c:delete val="0"/>
        <c:axPos val="b"/>
        <c:majorTickMark val="out"/>
        <c:minorTickMark val="none"/>
        <c:tickLblPos val="nextTo"/>
        <c:crossAx val="108672128"/>
        <c:crosses val="autoZero"/>
        <c:auto val="1"/>
        <c:lblAlgn val="ctr"/>
        <c:lblOffset val="100"/>
        <c:noMultiLvlLbl val="0"/>
      </c:catAx>
      <c:valAx>
        <c:axId val="108672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7589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Лист5!$B$56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Лист5!$B$57:$B$62</c:f>
              <c:numCache>
                <c:formatCode>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2.93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Лист5!$C$56</c:f>
              <c:strCache>
                <c:ptCount val="1"/>
                <c:pt idx="0">
                  <c:v>ниже среднего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Лист5!$C$57:$C$62</c:f>
              <c:numCache>
                <c:formatCode>0.0</c:formatCode>
                <c:ptCount val="6"/>
                <c:pt idx="0">
                  <c:v>0.4</c:v>
                </c:pt>
                <c:pt idx="1">
                  <c:v>0.8</c:v>
                </c:pt>
                <c:pt idx="2">
                  <c:v>23</c:v>
                </c:pt>
                <c:pt idx="3">
                  <c:v>0</c:v>
                </c:pt>
                <c:pt idx="4">
                  <c:v>0.4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Лист5!$D$56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Лист5!$D$57:$D$62</c:f>
              <c:numCache>
                <c:formatCode>0.0</c:formatCode>
                <c:ptCount val="6"/>
                <c:pt idx="0">
                  <c:v>0</c:v>
                </c:pt>
                <c:pt idx="1">
                  <c:v>5.8599999999999977</c:v>
                </c:pt>
                <c:pt idx="2">
                  <c:v>45.190000000000012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Лист5!$E$56</c:f>
              <c:strCache>
                <c:ptCount val="1"/>
                <c:pt idx="0">
                  <c:v>выше среднего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571260306243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87387753522799E-2"/>
                  <c:y val="3.960906168004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83934013263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Лист5!$E$57:$E$62</c:f>
              <c:numCache>
                <c:formatCode>0.0</c:formatCode>
                <c:ptCount val="6"/>
                <c:pt idx="0">
                  <c:v>4.2</c:v>
                </c:pt>
                <c:pt idx="1">
                  <c:v>9.6</c:v>
                </c:pt>
                <c:pt idx="2">
                  <c:v>20.9</c:v>
                </c:pt>
                <c:pt idx="3">
                  <c:v>10</c:v>
                </c:pt>
                <c:pt idx="4">
                  <c:v>1.3</c:v>
                </c:pt>
                <c:pt idx="5">
                  <c:v>20.5</c:v>
                </c:pt>
              </c:numCache>
            </c:numRef>
          </c:val>
        </c:ser>
        <c:ser>
          <c:idx val="4"/>
          <c:order val="4"/>
          <c:tx>
            <c:strRef>
              <c:f>Лист5!$F$56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Лист5!$F$57:$F$62</c:f>
              <c:numCache>
                <c:formatCode>0.0</c:formatCode>
                <c:ptCount val="6"/>
                <c:pt idx="0">
                  <c:v>95.4</c:v>
                </c:pt>
                <c:pt idx="1">
                  <c:v>83.740000000000023</c:v>
                </c:pt>
                <c:pt idx="2">
                  <c:v>7.9799999999999978</c:v>
                </c:pt>
                <c:pt idx="3">
                  <c:v>90</c:v>
                </c:pt>
                <c:pt idx="4">
                  <c:v>98.3</c:v>
                </c:pt>
                <c:pt idx="5">
                  <c:v>79.5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08757376"/>
        <c:axId val="108758912"/>
      </c:barChart>
      <c:catAx>
        <c:axId val="108757376"/>
        <c:scaling>
          <c:orientation val="maxMin"/>
        </c:scaling>
        <c:delete val="0"/>
        <c:axPos val="l"/>
        <c:majorTickMark val="none"/>
        <c:minorTickMark val="none"/>
        <c:tickLblPos val="nextTo"/>
        <c:crossAx val="108758912"/>
        <c:crosses val="autoZero"/>
        <c:auto val="1"/>
        <c:lblAlgn val="ctr"/>
        <c:lblOffset val="100"/>
        <c:noMultiLvlLbl val="0"/>
      </c:catAx>
      <c:valAx>
        <c:axId val="108758912"/>
        <c:scaling>
          <c:orientation val="minMax"/>
        </c:scaling>
        <c:delete val="0"/>
        <c:axPos val="t"/>
        <c:numFmt formatCode="0%" sourceLinked="1"/>
        <c:majorTickMark val="none"/>
        <c:minorTickMark val="none"/>
        <c:tickLblPos val="nextTo"/>
        <c:crossAx val="10875737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>
          <a:latin typeface="Liberation Serif"/>
          <a:cs typeface="Liberation Serif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Лист5!$B$56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Лист5!$B$57:$B$62</c:f>
              <c:numCache>
                <c:formatCode>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2.93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Лист5!$C$56</c:f>
              <c:strCache>
                <c:ptCount val="1"/>
                <c:pt idx="0">
                  <c:v>ниже среднего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Лист5!$C$57:$C$62</c:f>
              <c:numCache>
                <c:formatCode>0.0</c:formatCode>
                <c:ptCount val="6"/>
                <c:pt idx="0">
                  <c:v>0.4</c:v>
                </c:pt>
                <c:pt idx="1">
                  <c:v>0.8</c:v>
                </c:pt>
                <c:pt idx="2">
                  <c:v>23</c:v>
                </c:pt>
                <c:pt idx="3">
                  <c:v>0</c:v>
                </c:pt>
                <c:pt idx="4">
                  <c:v>0.4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Лист5!$D$56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Лист5!$D$57:$D$62</c:f>
              <c:numCache>
                <c:formatCode>0.0</c:formatCode>
                <c:ptCount val="6"/>
                <c:pt idx="0">
                  <c:v>0</c:v>
                </c:pt>
                <c:pt idx="1">
                  <c:v>5.8599999999999977</c:v>
                </c:pt>
                <c:pt idx="2">
                  <c:v>45.190000000000012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Лист5!$E$56</c:f>
              <c:strCache>
                <c:ptCount val="1"/>
                <c:pt idx="0">
                  <c:v>выше среднего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571260306243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87387753522799E-2"/>
                  <c:y val="3.960906168004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83934013263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Лист5!$E$57:$E$62</c:f>
              <c:numCache>
                <c:formatCode>0.0</c:formatCode>
                <c:ptCount val="6"/>
                <c:pt idx="0">
                  <c:v>4.2</c:v>
                </c:pt>
                <c:pt idx="1">
                  <c:v>9.6</c:v>
                </c:pt>
                <c:pt idx="2">
                  <c:v>20.9</c:v>
                </c:pt>
                <c:pt idx="3">
                  <c:v>10</c:v>
                </c:pt>
                <c:pt idx="4">
                  <c:v>1.3</c:v>
                </c:pt>
                <c:pt idx="5">
                  <c:v>20.5</c:v>
                </c:pt>
              </c:numCache>
            </c:numRef>
          </c:val>
        </c:ser>
        <c:ser>
          <c:idx val="4"/>
          <c:order val="4"/>
          <c:tx>
            <c:strRef>
              <c:f>Лист5!$F$56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Лист5!$A$57:$A$62</c:f>
              <c:strCache>
                <c:ptCount val="6"/>
                <c:pt idx="0">
                  <c:v>Открытость и доступность информации об организации </c:v>
                </c:pt>
                <c:pt idx="1">
                  <c:v>Комфортность условий предоставления услуг</c:v>
                </c:pt>
                <c:pt idx="2">
                  <c:v>Доступность услуг для инвалидов</c:v>
                </c:pt>
                <c:pt idx="3">
                  <c:v>Доброжелательность, вежливость </c:v>
                </c:pt>
                <c:pt idx="4">
                  <c:v>Удовлетворенность условиями оказания услуг</c:v>
                </c:pt>
                <c:pt idx="5">
                  <c:v>Итоговый балл</c:v>
                </c:pt>
              </c:strCache>
            </c:strRef>
          </c:cat>
          <c:val>
            <c:numRef>
              <c:f>Лист5!$F$57:$F$62</c:f>
              <c:numCache>
                <c:formatCode>0.0</c:formatCode>
                <c:ptCount val="6"/>
                <c:pt idx="0">
                  <c:v>95.4</c:v>
                </c:pt>
                <c:pt idx="1">
                  <c:v>83.740000000000023</c:v>
                </c:pt>
                <c:pt idx="2">
                  <c:v>7.9799999999999978</c:v>
                </c:pt>
                <c:pt idx="3">
                  <c:v>90</c:v>
                </c:pt>
                <c:pt idx="4">
                  <c:v>98.3</c:v>
                </c:pt>
                <c:pt idx="5">
                  <c:v>79.5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17821824"/>
        <c:axId val="117823360"/>
      </c:barChart>
      <c:catAx>
        <c:axId val="117821824"/>
        <c:scaling>
          <c:orientation val="maxMin"/>
        </c:scaling>
        <c:delete val="0"/>
        <c:axPos val="l"/>
        <c:majorTickMark val="none"/>
        <c:minorTickMark val="none"/>
        <c:tickLblPos val="nextTo"/>
        <c:crossAx val="117823360"/>
        <c:crosses val="autoZero"/>
        <c:auto val="1"/>
        <c:lblAlgn val="ctr"/>
        <c:lblOffset val="100"/>
        <c:noMultiLvlLbl val="0"/>
      </c:catAx>
      <c:valAx>
        <c:axId val="117823360"/>
        <c:scaling>
          <c:orientation val="minMax"/>
        </c:scaling>
        <c:delete val="0"/>
        <c:axPos val="t"/>
        <c:numFmt formatCode="0%" sourceLinked="1"/>
        <c:majorTickMark val="none"/>
        <c:minorTickMark val="none"/>
        <c:tickLblPos val="nextTo"/>
        <c:crossAx val="11782182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>
          <a:latin typeface="Liberation Serif"/>
          <a:cs typeface="Liberation Serif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1854044061728499"/>
          <c:y val="3.2704402515723298E-2"/>
          <c:w val="0.446359232956207"/>
          <c:h val="0.90455345911949703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Лист1!$M$2:$M$21</c:f>
              <c:strCache>
                <c:ptCount val="20"/>
                <c:pt idx="0">
                  <c:v>МБОУ ДО ДЮСШ «Динамо» по единоборствам</c:v>
                </c:pt>
                <c:pt idx="1">
                  <c:v>МБУ ДО Центр «Новая Авеста»</c:v>
                </c:pt>
                <c:pt idx="2">
                  <c:v>ГБУДПО «НПЦ «Уралмедсоцэкономпроблем»</c:v>
                </c:pt>
                <c:pt idx="3">
                  <c:v>МБУ ДО – ДЭЦ «Рифей»</c:v>
                </c:pt>
                <c:pt idx="4">
                  <c:v>МБУК ДО «ЕДШИ № 8»</c:v>
                </c:pt>
                <c:pt idx="5">
                  <c:v>МКОУ ДО - Дом детского творчества</c:v>
                </c:pt>
                <c:pt idx="6">
                  <c:v>МКОУ ДО «ДЮСШ» пгт._x000d_Бисерть</c:v>
                </c:pt>
                <c:pt idx="7">
                  <c:v>МАУДО Верхнесергинская ДШИ</c:v>
                </c:pt>
                <c:pt idx="8">
                  <c:v>МАУДО Михайловская ДШИ</c:v>
                </c:pt>
                <c:pt idx="9">
                  <c:v>МБОУ ДО «ПДШИ»</c:v>
                </c:pt>
                <c:pt idx="10">
                  <c:v>МБОУ ДО ДЮСШ по конному спорту</c:v>
                </c:pt>
                <c:pt idx="11">
                  <c:v>МБОУ ДО  ЦДТ</c:v>
                </c:pt>
                <c:pt idx="12">
                  <c:v>МАОУ ДО «Центр детского творчества»</c:v>
                </c:pt>
                <c:pt idx="13">
                  <c:v>ГБУ Центр «Юность Урала»</c:v>
                </c:pt>
                <c:pt idx="14">
                  <c:v>МАУ "СШ "Лидер"</c:v>
                </c:pt>
                <c:pt idx="15">
                  <c:v>МБОУ ДО ДЮСШ "Автомобилист"</c:v>
                </c:pt>
                <c:pt idx="16">
                  <c:v>УМЦ ГОЧС Свердловской области</c:v>
                </c:pt>
                <c:pt idx="17">
                  <c:v>МБОУ ДО ДЮСШ по футболу "Урал"</c:v>
                </c:pt>
                <c:pt idx="18">
                  <c:v>МБОУ ДО СЮН НГО</c:v>
                </c:pt>
                <c:pt idx="19">
                  <c:v>МБВСОУ ЦО "Творчество"</c:v>
                </c:pt>
              </c:strCache>
            </c:strRef>
          </c:cat>
          <c:val>
            <c:numRef>
              <c:f>Лист1!$N$2:$N$21</c:f>
              <c:numCache>
                <c:formatCode>0.0</c:formatCode>
                <c:ptCount val="2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83.333333333333286</c:v>
                </c:pt>
                <c:pt idx="11">
                  <c:v>82.608695652173907</c:v>
                </c:pt>
                <c:pt idx="12">
                  <c:v>81.981981981981974</c:v>
                </c:pt>
                <c:pt idx="13">
                  <c:v>80.26315789473685</c:v>
                </c:pt>
                <c:pt idx="14">
                  <c:v>75</c:v>
                </c:pt>
                <c:pt idx="15">
                  <c:v>74.603174603174608</c:v>
                </c:pt>
                <c:pt idx="16">
                  <c:v>73.900000000000006</c:v>
                </c:pt>
                <c:pt idx="17">
                  <c:v>73.821989528795811</c:v>
                </c:pt>
                <c:pt idx="18">
                  <c:v>69.31216931216926</c:v>
                </c:pt>
                <c:pt idx="19">
                  <c:v>66.666666666666643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980544"/>
        <c:axId val="117994624"/>
      </c:barChart>
      <c:catAx>
        <c:axId val="117980544"/>
        <c:scaling>
          <c:orientation val="minMax"/>
        </c:scaling>
        <c:delete val="0"/>
        <c:axPos val="l"/>
        <c:majorTickMark val="out"/>
        <c:minorTickMark val="none"/>
        <c:tickLblPos val="nextTo"/>
        <c:crossAx val="117994624"/>
        <c:crosses val="autoZero"/>
        <c:auto val="1"/>
        <c:lblAlgn val="ctr"/>
        <c:lblOffset val="100"/>
        <c:noMultiLvlLbl val="0"/>
      </c:catAx>
      <c:valAx>
        <c:axId val="117994624"/>
        <c:scaling>
          <c:orientation val="minMax"/>
          <c:max val="100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17980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Liberation Serif"/>
          <a:cs typeface="Liberation Serif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Лист10!$H$14:$H$31</c:f>
              <c:strCache>
                <c:ptCount val="18"/>
                <c:pt idx="0">
                  <c:v>Другое</c:v>
                </c:pt>
                <c:pt idx="1">
                  <c:v>Качество работы персонала</c:v>
                </c:pt>
                <c:pt idx="2">
                  <c:v>Расширение обучающих программ</c:v>
                </c:pt>
                <c:pt idx="3">
                  <c:v>Вода</c:v>
                </c:pt>
                <c:pt idx="4">
                  <c:v>Кадровые вопросы (текучка, нехватка)</c:v>
                </c:pt>
                <c:pt idx="5">
                  <c:v>Питание</c:v>
                </c:pt>
                <c:pt idx="6">
                  <c:v>Информирование о изменении расписания</c:v>
                </c:pt>
                <c:pt idx="7">
                  <c:v>Благоустройство</c:v>
                </c:pt>
                <c:pt idx="8">
                  <c:v>Санитарное состояние помещений </c:v>
                </c:pt>
                <c:pt idx="9">
                  <c:v>Вежливость сотрудников</c:v>
                </c:pt>
                <c:pt idx="10">
                  <c:v>Повышение квалификации сотрудников</c:v>
                </c:pt>
                <c:pt idx="11">
                  <c:v>Парковка</c:v>
                </c:pt>
                <c:pt idx="12">
                  <c:v>Обновление инструментов</c:v>
                </c:pt>
                <c:pt idx="13">
                  <c:v>Проблемы оснащения</c:v>
                </c:pt>
                <c:pt idx="14">
                  <c:v>Зонирование (мест ожиданий)</c:v>
                </c:pt>
                <c:pt idx="15">
                  <c:v>График работы</c:v>
                </c:pt>
                <c:pt idx="16">
                  <c:v>Расписание</c:v>
                </c:pt>
                <c:pt idx="17">
                  <c:v>Ремонт помещение, состояние</c:v>
                </c:pt>
              </c:strCache>
            </c:strRef>
          </c:cat>
          <c:val>
            <c:numRef>
              <c:f>Лист10!$I$14:$I$31</c:f>
              <c:numCache>
                <c:formatCode>General</c:formatCode>
                <c:ptCount val="18"/>
                <c:pt idx="0">
                  <c:v>0.6</c:v>
                </c:pt>
                <c:pt idx="1">
                  <c:v>2.2999999999999998</c:v>
                </c:pt>
                <c:pt idx="2">
                  <c:v>2.8</c:v>
                </c:pt>
                <c:pt idx="3">
                  <c:v>3.2</c:v>
                </c:pt>
                <c:pt idx="4">
                  <c:v>3.4</c:v>
                </c:pt>
                <c:pt idx="5">
                  <c:v>3.6</c:v>
                </c:pt>
                <c:pt idx="6">
                  <c:v>4.5</c:v>
                </c:pt>
                <c:pt idx="7">
                  <c:v>4.5999999999999996</c:v>
                </c:pt>
                <c:pt idx="8">
                  <c:v>4.9000000000000004</c:v>
                </c:pt>
                <c:pt idx="9">
                  <c:v>5.6</c:v>
                </c:pt>
                <c:pt idx="10">
                  <c:v>6.5</c:v>
                </c:pt>
                <c:pt idx="11">
                  <c:v>8.9</c:v>
                </c:pt>
                <c:pt idx="12">
                  <c:v>9.76</c:v>
                </c:pt>
                <c:pt idx="13">
                  <c:v>12.3</c:v>
                </c:pt>
                <c:pt idx="14">
                  <c:v>12.8</c:v>
                </c:pt>
                <c:pt idx="15">
                  <c:v>13.4</c:v>
                </c:pt>
                <c:pt idx="16">
                  <c:v>14.5</c:v>
                </c:pt>
                <c:pt idx="17">
                  <c:v>16.7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411072"/>
        <c:axId val="97412608"/>
      </c:barChart>
      <c:catAx>
        <c:axId val="974110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500"/>
            </a:pPr>
            <a:endParaRPr lang="ru-RU"/>
          </a:p>
        </c:txPr>
        <c:crossAx val="97412608"/>
        <c:crosses val="autoZero"/>
        <c:auto val="1"/>
        <c:lblAlgn val="ctr"/>
        <c:lblOffset val="100"/>
        <c:noMultiLvlLbl val="0"/>
      </c:catAx>
      <c:valAx>
        <c:axId val="974126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9741107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000">
          <a:latin typeface="Liberation Serif"/>
          <a:cs typeface="Liberation Serif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711B8-7F27-814B-AB47-B3DE90DE891F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9F1C0-3FE9-5C46-9BEC-F1A823349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8591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32A80-DC41-471B-A18D-AFB62607E5C0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43C96-9E29-4C9B-AB53-5BBDA9D81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1206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43C96-9E29-4C9B-AB53-5BBDA9D8101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7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43C96-9E29-4C9B-AB53-5BBDA9D8101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769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2A1-7B3D-B947-871B-FFCE5E756630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1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CEB38-7F89-1740-8C7C-C39862F476C6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30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61DA8-18F5-0440-BFCD-622601F04FF7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78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9E49-50FE-0045-8F12-55B7A08158C4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80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15FA-AD02-404E-8204-7DD929E95346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709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6C694-09E7-2948-A123-EB5FDFE7AA08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525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C6637-B5FE-1B48-A2AD-4F03164C2527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44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B3D96-C0D6-7D49-8689-F8BE030031CE}" type="datetime1">
              <a:rPr lang="ru-RU" smtClean="0"/>
              <a:t>07.12.2020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988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34B4-0E95-814F-90A7-F660610247FE}" type="datetime1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69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8A8-008C-5342-90BF-A07A1514CA40}" type="datetime1">
              <a:rPr lang="ru-RU" smtClean="0"/>
              <a:t>07.12.2020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69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CB88D-331A-9E44-886B-CD900F71FC1D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742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4201E-6C5F-944C-B875-47874D353250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461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4C23-83F9-9E43-810A-DB5EB95C9A44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089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CA82F-1430-C241-9AD5-05324DF6DD58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772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E2069-88C8-3E4B-A10B-0145F5DD9AB4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528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CA3B6-97D7-A44C-8FEE-2486636FA3A7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3829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0B11B-054B-E64D-971B-F19DBD1C834A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4622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5859-D7B5-5744-AA5D-CED10088279A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210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5E3E-D60B-8043-ADE4-EAF41F03C189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94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657C-09D6-AB4A-B320-B77E16185617}" type="datetime1">
              <a:rPr lang="ru-RU" smtClean="0"/>
              <a:t>07.12.2020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17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83826-73E1-D743-9641-97C01F33562E}" type="datetime1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358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03FAC-8C35-D14F-AEC4-54CCAA6AA5F5}" type="datetime1">
              <a:rPr lang="ru-RU" smtClean="0"/>
              <a:t>07.12.2020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52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81C1-BCDA-654F-99D9-ECA6A8BDA79B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2373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B4788-B1B7-F041-84E2-5DC318BC70C0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316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57267-2CA0-E942-9972-27EF0EB91A8B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38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1370C-7508-9D4E-93BD-95BCEA1A9A86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9555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7C3E-A0C8-9A49-8D1E-66BD6549EDD8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28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56A1-27BE-7942-8E03-82CDD025E9FD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101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5B1E-C517-8C44-B085-62510DF30647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662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7A058-E09E-584C-BF89-C312C914144B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957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8E8C-8963-2A45-BBF2-5A74A295FDFC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882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81A80-7BEB-E84A-816F-8C843BEE0B3F}" type="datetime1">
              <a:rPr lang="ru-RU" smtClean="0"/>
              <a:t>07.12.2020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856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BCEC2-E448-614F-9E64-9D130E4050B2}" type="datetime1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5FBA-CFBD-A248-9944-6163228CD22E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3223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BDDE7-E85A-D242-91F5-51419A7DEADD}" type="datetime1">
              <a:rPr lang="ru-RU" smtClean="0"/>
              <a:t>07.12.2020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44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C22DA-75A9-9046-AEB3-9F553A8C1795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25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3023B-648E-F547-B8A4-C463616DF340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9430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EFDB-A438-D948-AB95-AB98FA87A805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702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49441-D4F0-A549-859F-F92649B614E6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13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2091-2592-4240-B089-DF6246D3BD5C}" type="datetime1">
              <a:rPr lang="ru-RU" smtClean="0"/>
              <a:t>07.12.2020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870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28A1-8C97-EA43-98AE-A7DB7238E466}" type="datetime1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08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2A309-7C3B-C44F-BC73-7FBCF9B80071}" type="datetime1">
              <a:rPr lang="ru-RU" smtClean="0"/>
              <a:t>07.12.2020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106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679C-C199-354E-91C1-80DDA9C2324C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55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1E3-4702-1C4C-9AA9-09B73162EBBA}" type="datetime1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82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18A7567-BB89-1941-8558-9DC872909FBC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97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EDC82C4-B8B5-1E46-941F-A2502A1D49DC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89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93BD54E-61CB-3E48-B944-89BE584F8093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5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945FBA3-EABE-964C-B519-6FBE1C4C3916}" type="datetime1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95DCA-0EA4-4A1F-9BDF-FE544274B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2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file:///\\localhost\Users\aleksandrashmurak\Downloads\Macintosh%20HD:Users:aleksandrashmurak:Downloads:&#1045;&#1050;&#1041;%20&#1044;&#1054;&#1044;%20&#1057;&#1054;%202020:379%20&#1086;&#1088;&#1075;&#1072;&#1085;&#1080;&#1079;&#1072;&#1094;&#1080;&#1080;&#774;:&#1040;&#1085;&#1072;&#1083;&#1080;&#1090;&#1080;&#1095;&#1077;&#1089;&#1082;&#1080;&#1080;&#774;%20&#1086;&#1090;&#1095;&#1077;&#1090;%20&#1044;&#1054;&#1044;%20&#1057;&#1054;%202020.docx!OLE_LINK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file:///\\localhost\Users\aleksandrashmurak\Downloads\Macintosh%20HD:Users:aleksandrashmurak:Downloads:&#1045;&#1050;&#1041;%20&#1044;&#1054;&#1044;%20&#1057;&#1054;%202020:379%20&#1086;&#1088;&#1075;&#1072;&#1085;&#1080;&#1079;&#1072;&#1094;&#1080;&#1080;&#774;:&#1044;&#1086;&#1082;&#1083;&#1072;&#1076;.docx!OLE_LINK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file:///\\localhost\Users\aleksandrashmurak\Downloads\Macintosh%20HD:Users:aleksandrashmurak:Downloads:&#1045;&#1050;&#1041;%20&#1044;&#1054;&#1044;%20&#1057;&#1054;%202020:379%20&#1086;&#1088;&#1075;&#1072;&#1085;&#1080;&#1079;&#1072;&#1094;&#1080;&#1080;&#774;:&#1044;&#1086;&#1082;&#1083;&#1072;&#1076;.docx!OLE_LINK5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emf"/><Relationship Id="rId4" Type="http://schemas.openxmlformats.org/officeDocument/2006/relationships/oleObject" Target="file:///\\localhost\Users\aleksandrashmurak\Downloads\Macintosh%20HD:Users:aleksandrashmurak:Downloads:&#1045;&#1050;&#1041;%20&#1044;&#1054;&#1044;%20&#1057;&#1054;%202020:379%20&#1086;&#1088;&#1075;&#1072;&#1085;&#1080;&#1079;&#1072;&#1094;&#1080;&#1080;&#774;:3.0%20&#1044;&#1086;&#1082;&#1083;&#1072;&#1076;.docx!OLE_LINK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file:///\\localhost\Users\aleksandrashmurak\Downloads\Macintosh%20HD:Users:aleksandrashmurak:Downloads:&#1045;&#1050;&#1041;%20&#1044;&#1054;&#1044;%20&#1057;&#1054;%202020:379%20&#1086;&#1088;&#1075;&#1072;&#1085;&#1080;&#1079;&#1072;&#1094;&#1080;&#1080;&#774;:&#1044;&#1086;&#1082;&#1083;&#1072;&#1076;.docx!OLE_LINK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4279" y="1597233"/>
            <a:ext cx="9559772" cy="117387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ИТОГОВЫЙ ДОКЛАД </a:t>
            </a:r>
            <a:r>
              <a:rPr lang="ru-RU" sz="44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44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44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56" y="1038187"/>
            <a:ext cx="3742360" cy="3060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40185" y="2751859"/>
            <a:ext cx="7311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 результатах независимой оценки </a:t>
            </a:r>
            <a:r>
              <a:rPr lang="ru-RU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качества условий осуществления образовательной деятельности </a:t>
            </a:r>
            <a:r>
              <a:rPr lang="ru-RU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организациями, </a:t>
            </a:r>
            <a:r>
              <a:rPr lang="ru-RU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расположенными на территории Свердловской области</a:t>
            </a:r>
            <a:r>
              <a:rPr lang="ru-RU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, реализующими </a:t>
            </a:r>
            <a:r>
              <a:rPr lang="ru-RU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программы дополнительного образования</a:t>
            </a:r>
            <a:br>
              <a:rPr lang="ru-RU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2020 </a:t>
            </a:r>
            <a:r>
              <a:rPr lang="ru-RU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75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ОСВЕЩЕНИЕ В СМИ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2984" y="1952044"/>
            <a:ext cx="105444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Liberation Serif"/>
                <a:cs typeface="Liberation Serif"/>
              </a:rPr>
              <a:t>О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проведении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независимой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оценки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качества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была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размещена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информация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следующих</a:t>
            </a:r>
            <a:r>
              <a:rPr lang="en-US" sz="2000" dirty="0">
                <a:latin typeface="Liberation Serif"/>
                <a:cs typeface="Liberation Serif"/>
              </a:rPr>
              <a:t> СМИ: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>
                <a:latin typeface="Liberation Serif"/>
                <a:cs typeface="Liberation Serif"/>
              </a:rPr>
              <a:t>3  </a:t>
            </a:r>
            <a:r>
              <a:rPr lang="en-US" sz="2000" dirty="0" err="1">
                <a:latin typeface="Liberation Serif"/>
                <a:cs typeface="Liberation Serif"/>
              </a:rPr>
              <a:t>сюжета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на</a:t>
            </a:r>
            <a:r>
              <a:rPr lang="en-US" sz="2000" dirty="0">
                <a:latin typeface="Liberation Serif"/>
                <a:cs typeface="Liberation Serif"/>
              </a:rPr>
              <a:t>  2 </a:t>
            </a:r>
            <a:r>
              <a:rPr lang="en-US" sz="2000" dirty="0" err="1">
                <a:latin typeface="Liberation Serif"/>
                <a:cs typeface="Liberation Serif"/>
              </a:rPr>
              <a:t>региональных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телеканалах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города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Екатеринбурга</a:t>
            </a:r>
            <a:r>
              <a:rPr lang="en-US" sz="2000" dirty="0">
                <a:latin typeface="Liberation Serif"/>
                <a:cs typeface="Liberation Serif"/>
              </a:rPr>
              <a:t>, </a:t>
            </a:r>
            <a:r>
              <a:rPr lang="en-US" sz="2000" dirty="0" err="1">
                <a:latin typeface="Liberation Serif"/>
                <a:cs typeface="Liberation Serif"/>
              </a:rPr>
              <a:t>вечерний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выпуск</a:t>
            </a:r>
            <a:r>
              <a:rPr lang="en-US" sz="2000" dirty="0">
                <a:latin typeface="Liberation Serif"/>
                <a:cs typeface="Liberation Serif"/>
              </a:rPr>
              <a:t>, </a:t>
            </a:r>
            <a:r>
              <a:rPr lang="en-US" sz="2000" dirty="0" err="1">
                <a:latin typeface="Liberation Serif"/>
                <a:cs typeface="Liberation Serif"/>
              </a:rPr>
              <a:t>прайм-тайм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>
                <a:latin typeface="Liberation Serif"/>
                <a:cs typeface="Liberation Serif"/>
              </a:rPr>
              <a:t>6-ть </a:t>
            </a:r>
            <a:r>
              <a:rPr lang="en-US" sz="2000" dirty="0" err="1">
                <a:latin typeface="Liberation Serif"/>
                <a:cs typeface="Liberation Serif"/>
              </a:rPr>
              <a:t>выходов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радиоканале</a:t>
            </a:r>
            <a:r>
              <a:rPr lang="en-US" sz="2000" dirty="0">
                <a:latin typeface="Liberation Serif"/>
                <a:cs typeface="Liberation Serif"/>
              </a:rPr>
              <a:t>  </a:t>
            </a:r>
            <a:r>
              <a:rPr lang="en-US" sz="2000" dirty="0" err="1">
                <a:latin typeface="Liberation Serif"/>
                <a:cs typeface="Liberation Serif"/>
              </a:rPr>
              <a:t>Свердловской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области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>
                <a:latin typeface="Liberation Serif"/>
                <a:cs typeface="Liberation Serif"/>
              </a:rPr>
              <a:t>2 </a:t>
            </a:r>
            <a:r>
              <a:rPr lang="en-US" sz="2000" dirty="0" err="1">
                <a:latin typeface="Liberation Serif"/>
                <a:cs typeface="Liberation Serif"/>
              </a:rPr>
              <a:t>выхода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двух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периодических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печатных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изданиях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Свердловской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области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>
                <a:latin typeface="Liberation Serif"/>
                <a:cs typeface="Liberation Serif"/>
              </a:rPr>
              <a:t>6 </a:t>
            </a:r>
            <a:r>
              <a:rPr lang="en-US" sz="2000" dirty="0" err="1">
                <a:latin typeface="Liberation Serif"/>
                <a:cs typeface="Liberation Serif"/>
              </a:rPr>
              <a:t>публикаций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</a:t>
            </a:r>
            <a:r>
              <a:rPr lang="en-US" sz="2000" dirty="0">
                <a:latin typeface="Liberation Serif"/>
                <a:cs typeface="Liberation Serif"/>
              </a:rPr>
              <a:t> 3 </a:t>
            </a:r>
            <a:r>
              <a:rPr lang="en-US" sz="2000" dirty="0" err="1">
                <a:latin typeface="Liberation Serif"/>
                <a:cs typeface="Liberation Serif"/>
              </a:rPr>
              <a:t>сетевых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изданиях</a:t>
            </a:r>
            <a:r>
              <a:rPr lang="en-US" sz="2000" dirty="0">
                <a:latin typeface="Liberation Serif"/>
                <a:cs typeface="Liberation Serif"/>
              </a:rPr>
              <a:t>;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 smtClean="0">
                <a:latin typeface="Liberation Serif"/>
                <a:cs typeface="Liberation Serif"/>
              </a:rPr>
              <a:t>C</a:t>
            </a:r>
            <a:r>
              <a:rPr lang="ru-RU" sz="2000" dirty="0" err="1" smtClean="0">
                <a:latin typeface="Liberation Serif"/>
                <a:cs typeface="Liberation Serif"/>
              </a:rPr>
              <a:t>оздан</a:t>
            </a:r>
            <a:r>
              <a:rPr lang="ru-RU" sz="2000" dirty="0" smtClean="0">
                <a:latin typeface="Liberation Serif"/>
                <a:cs typeface="Liberation Serif"/>
              </a:rPr>
              <a:t> </a:t>
            </a:r>
            <a:r>
              <a:rPr lang="en-US" sz="2000" dirty="0" smtClean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размещен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видеоролик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проведении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независимой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оценки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качества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</a:t>
            </a:r>
            <a:r>
              <a:rPr lang="en-US" sz="2000" dirty="0">
                <a:latin typeface="Liberation Serif"/>
                <a:cs typeface="Liberation Serif"/>
              </a:rPr>
              <a:t> 2020 </a:t>
            </a:r>
            <a:r>
              <a:rPr lang="en-US" sz="2000" dirty="0" err="1">
                <a:latin typeface="Liberation Serif"/>
                <a:cs typeface="Liberation Serif"/>
              </a:rPr>
              <a:t>году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территории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Свердловской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области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в</a:t>
            </a:r>
            <a:r>
              <a:rPr lang="en-US" sz="2000" dirty="0">
                <a:latin typeface="Liberation Serif"/>
                <a:cs typeface="Liberation Serif"/>
              </a:rPr>
              <a:t>  </a:t>
            </a:r>
            <a:r>
              <a:rPr lang="en-US" sz="2000" dirty="0" err="1">
                <a:latin typeface="Liberation Serif"/>
                <a:cs typeface="Liberation Serif"/>
              </a:rPr>
              <a:t>социальных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сетях</a:t>
            </a:r>
            <a:r>
              <a:rPr lang="en-US" sz="2000" dirty="0">
                <a:latin typeface="Liberation Serif"/>
                <a:cs typeface="Liberation Serif"/>
              </a:rPr>
              <a:t>, </a:t>
            </a:r>
            <a:r>
              <a:rPr lang="en-US" sz="2000" dirty="0" err="1">
                <a:latin typeface="Liberation Serif"/>
                <a:cs typeface="Liberation Serif"/>
              </a:rPr>
              <a:t>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так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же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на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телеканалах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города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Екатеринбурга</a:t>
            </a:r>
            <a:r>
              <a:rPr lang="en-US" sz="2000" dirty="0">
                <a:latin typeface="Liberation Serif"/>
                <a:cs typeface="Liberation Serif"/>
              </a:rPr>
              <a:t>.</a:t>
            </a:r>
            <a:endParaRPr lang="ru-RU" sz="2000" dirty="0">
              <a:latin typeface="Liberation Serif"/>
              <a:cs typeface="Liberation Serif"/>
            </a:endParaRPr>
          </a:p>
          <a:p>
            <a:r>
              <a:rPr lang="en-US" sz="2000" dirty="0">
                <a:latin typeface="Liberation Serif"/>
                <a:cs typeface="Liberation Serif"/>
              </a:rPr>
              <a:t> </a:t>
            </a:r>
            <a:endParaRPr lang="ru-RU" sz="2000" dirty="0">
              <a:latin typeface="Liberation Serif"/>
              <a:cs typeface="Liberation Serif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18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МЕТОДЫ НОК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92982" y="1385553"/>
            <a:ext cx="10621399" cy="1366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latin typeface="Liberation Serif"/>
                <a:cs typeface="Liberation Serif"/>
              </a:rPr>
              <a:t>Методы исследования: </a:t>
            </a:r>
          </a:p>
          <a:p>
            <a:r>
              <a:rPr lang="ru-RU" sz="1600" dirty="0">
                <a:latin typeface="Liberation Serif"/>
                <a:cs typeface="Liberation Serif"/>
              </a:rPr>
              <a:t>1</a:t>
            </a:r>
            <a:r>
              <a:rPr lang="ru-RU" sz="1600" dirty="0" smtClean="0">
                <a:latin typeface="Liberation Serif"/>
                <a:cs typeface="Liberation Serif"/>
              </a:rPr>
              <a:t>. Кабинетное </a:t>
            </a:r>
            <a:r>
              <a:rPr lang="ru-RU" sz="1600" dirty="0">
                <a:latin typeface="Liberation Serif"/>
                <a:cs typeface="Liberation Serif"/>
              </a:rPr>
              <a:t>исследование, включающее аудит сайтов </a:t>
            </a:r>
            <a:r>
              <a:rPr lang="ru-RU" sz="1600" dirty="0" smtClean="0">
                <a:latin typeface="Liberation Serif"/>
                <a:cs typeface="Liberation Serif"/>
              </a:rPr>
              <a:t>учреждений;</a:t>
            </a:r>
            <a:endParaRPr lang="ru-RU" sz="1600" dirty="0">
              <a:latin typeface="Liberation Serif"/>
              <a:cs typeface="Liberation Serif"/>
            </a:endParaRPr>
          </a:p>
          <a:p>
            <a:r>
              <a:rPr lang="ru-RU" sz="1600" dirty="0" smtClean="0">
                <a:latin typeface="Liberation Serif"/>
                <a:cs typeface="Liberation Serif"/>
              </a:rPr>
              <a:t>2. Онлайн</a:t>
            </a:r>
            <a:r>
              <a:rPr lang="ru-RU" sz="1600" dirty="0">
                <a:latin typeface="Liberation Serif"/>
                <a:cs typeface="Liberation Serif"/>
              </a:rPr>
              <a:t>-опрос получателей </a:t>
            </a:r>
            <a:r>
              <a:rPr lang="ru-RU" sz="1600" dirty="0" smtClean="0">
                <a:latin typeface="Liberation Serif"/>
                <a:cs typeface="Liberation Serif"/>
              </a:rPr>
              <a:t>услуг;</a:t>
            </a:r>
          </a:p>
          <a:p>
            <a:endParaRPr lang="ru-RU" sz="1600" dirty="0">
              <a:latin typeface="Liberation Serif"/>
              <a:cs typeface="Liberation Serif"/>
            </a:endParaRPr>
          </a:p>
          <a:p>
            <a:endParaRPr lang="ru-RU" sz="1600" dirty="0" smtClean="0">
              <a:latin typeface="Liberation Serif"/>
              <a:cs typeface="Liberation Serif"/>
            </a:endParaRPr>
          </a:p>
          <a:p>
            <a:endParaRPr lang="ru-RU" sz="1600" dirty="0">
              <a:latin typeface="Liberation Serif"/>
              <a:cs typeface="Liberation Serif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12939" y="2660953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/>
              <a:t>и</a:t>
            </a:r>
            <a:r>
              <a:rPr lang="ru-RU" sz="4000" dirty="0" smtClean="0"/>
              <a:t>сследовано </a:t>
            </a:r>
            <a:r>
              <a:rPr lang="ru-RU" sz="4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379 </a:t>
            </a:r>
            <a:r>
              <a:rPr lang="ru-RU" sz="4000" dirty="0"/>
              <a:t>организации дополнительного </a:t>
            </a:r>
            <a:r>
              <a:rPr lang="ru-RU" sz="4000" dirty="0" smtClean="0"/>
              <a:t>образования</a:t>
            </a:r>
            <a:endParaRPr lang="ru-RU" sz="4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49890" y="4295123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опрошено </a:t>
            </a:r>
            <a:r>
              <a:rPr lang="ru-RU" sz="40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68 </a:t>
            </a:r>
            <a:r>
              <a:rPr lang="ru-RU" sz="4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795</a:t>
            </a:r>
            <a:r>
              <a:rPr lang="fi-FI" sz="4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4000" dirty="0" smtClean="0"/>
              <a:t>потребителей услуг (родителей и детей старше 14 лет)</a:t>
            </a:r>
            <a:endParaRPr lang="ru-RU" sz="4000" dirty="0"/>
          </a:p>
          <a:p>
            <a:endParaRPr lang="ru-RU" sz="4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ПЕРЕЧЕНЬ МУНИЦИПАЛЬНЫХ ОБРАЗОВАНИЙ УЧАСТВУЮЩИХ В НОК, село/город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47631" y="175649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исследованы организации расположенные на территории </a:t>
            </a:r>
            <a:r>
              <a:rPr lang="ru-RU" sz="40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71</a:t>
            </a:r>
            <a:r>
              <a:rPr lang="ru-RU" sz="4000" dirty="0" smtClean="0"/>
              <a:t> муниципального образования Свердловской области</a:t>
            </a:r>
            <a:endParaRPr lang="ru-RU" sz="4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96524" y="3637074"/>
            <a:ext cx="10479316" cy="1885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14233" y="3289137"/>
            <a:ext cx="10479316" cy="10407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32 </a:t>
            </a:r>
            <a:r>
              <a:rPr lang="ru-RU" sz="4000" dirty="0" smtClean="0"/>
              <a:t>город /</a:t>
            </a:r>
            <a:r>
              <a:rPr lang="ru-RU" sz="40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39 </a:t>
            </a:r>
            <a:r>
              <a:rPr lang="ru-RU" sz="4000" dirty="0" smtClean="0"/>
              <a:t>село</a:t>
            </a:r>
            <a:endParaRPr lang="ru-RU" sz="40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325325" y="4713174"/>
            <a:ext cx="10479316" cy="1885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МО, которые не </a:t>
            </a:r>
            <a:r>
              <a:rPr lang="ru-RU" sz="40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участвовали : </a:t>
            </a:r>
            <a:endParaRPr lang="ru-RU" sz="4000" dirty="0" smtClean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4000" dirty="0" smtClean="0"/>
              <a:t>ГО </a:t>
            </a:r>
            <a:r>
              <a:rPr lang="ru-RU" sz="4000" dirty="0" err="1" smtClean="0"/>
              <a:t>Староутскинск</a:t>
            </a:r>
            <a:r>
              <a:rPr lang="ru-RU" sz="4000" dirty="0" smtClean="0"/>
              <a:t> и ГО Верхнее Дуброво </a:t>
            </a:r>
            <a:endParaRPr lang="ru-RU" sz="4000" dirty="0"/>
          </a:p>
          <a:p>
            <a:endParaRPr lang="ru-RU" sz="4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РЕЙТИНГИ ПО МУНИЦИПАЛЬНЫМ ОБРАЗОВАНИЯМ, высокий рейтинг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505712"/>
              </p:ext>
            </p:extLst>
          </p:nvPr>
        </p:nvGraphicFramePr>
        <p:xfrm>
          <a:off x="692700" y="1077652"/>
          <a:ext cx="11063957" cy="5080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r:id="rId4" imgW="6299200" imgH="2908300" progId="Word.Document.12">
                  <p:link updateAutomatic="1"/>
                </p:oleObj>
              </mc:Choice>
              <mc:Fallback>
                <p:oleObj r:id="rId4" imgW="6299200" imgH="29083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2700" y="1077652"/>
                        <a:ext cx="11063957" cy="5080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73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РЕЙТИНГ ПО МУНИЦИПАЛЬНЫМ ОБРАЗОВАНИЯМ, низкий рейтинг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033455"/>
              </p:ext>
            </p:extLst>
          </p:nvPr>
        </p:nvGraphicFramePr>
        <p:xfrm>
          <a:off x="962083" y="1271217"/>
          <a:ext cx="10448224" cy="5586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" r:id="rId4" imgW="6299200" imgH="4711700" progId="Word.Document.12">
                  <p:link updateAutomatic="1"/>
                </p:oleObj>
              </mc:Choice>
              <mc:Fallback>
                <p:oleObj r:id="rId4" imgW="6299200" imgH="47117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2083" y="1271217"/>
                        <a:ext cx="10448224" cy="5586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7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РАСПРЕДЕЛЕНИЕ ОРГАНИЗАЦИЙ ДОПОЛНИТЕЛЬНОГО ОБРАЗОВАНИЯ СВЕРДЛОВСКОЙ ОБЛАСТИ ПО УРОВНЮ ОЦЕНКИ,  количество организаций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415567"/>
              </p:ext>
            </p:extLst>
          </p:nvPr>
        </p:nvGraphicFramePr>
        <p:xfrm>
          <a:off x="1135260" y="1270091"/>
          <a:ext cx="10698364" cy="4387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2" r:id="rId4" imgW="6299200" imgH="2882900" progId="Word.Document.12">
                  <p:link updateAutomatic="1"/>
                </p:oleObj>
              </mc:Choice>
              <mc:Fallback>
                <p:oleObj r:id="rId4" imgW="6299200" imgH="28829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5260" y="1270091"/>
                        <a:ext cx="10698364" cy="4387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15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89906" y="5570578"/>
            <a:ext cx="11056027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Liberation Serif"/>
                <a:cs typeface="Liberation Serif"/>
              </a:rPr>
              <a:t>В 2020 </a:t>
            </a:r>
            <a:r>
              <a:rPr lang="ru-RU" sz="2000" dirty="0">
                <a:latin typeface="Liberation Serif"/>
                <a:cs typeface="Liberation Serif"/>
              </a:rPr>
              <a:t>году интегральный рейтинг : 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78%</a:t>
            </a:r>
            <a:r>
              <a:rPr lang="ru-RU" sz="2000" dirty="0" smtClean="0">
                <a:latin typeface="Liberation Serif"/>
                <a:cs typeface="Liberation Serif"/>
              </a:rPr>
              <a:t>   «высокий»</a:t>
            </a:r>
            <a:r>
              <a:rPr lang="ru-RU" sz="2000" dirty="0">
                <a:latin typeface="Liberation Serif"/>
                <a:cs typeface="Liberation Serif"/>
              </a:rPr>
              <a:t>, 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22%</a:t>
            </a:r>
            <a:r>
              <a:rPr lang="ru-RU" sz="2000" dirty="0" smtClean="0">
                <a:latin typeface="Liberation Serif"/>
                <a:cs typeface="Liberation Serif"/>
              </a:rPr>
              <a:t>   «выше среднего»</a:t>
            </a:r>
            <a:endParaRPr lang="ru-RU" sz="2000" dirty="0">
              <a:solidFill>
                <a:srgbClr val="117EB5"/>
              </a:solidFill>
              <a:latin typeface="Liberation Serif"/>
              <a:ea typeface="Arial Unicode MS" panose="020B0604020202020204" pitchFamily="34" charset="-128"/>
              <a:cs typeface="Liberation Serif"/>
            </a:endParaRPr>
          </a:p>
          <a:p>
            <a:r>
              <a:rPr lang="ru-RU" sz="2000" dirty="0" err="1" smtClean="0">
                <a:latin typeface="Liberation Serif"/>
                <a:cs typeface="Liberation Serif"/>
              </a:rPr>
              <a:t>Справочно</a:t>
            </a:r>
            <a:r>
              <a:rPr lang="ru-RU" sz="2000" dirty="0" smtClean="0">
                <a:latin typeface="Liberation Serif"/>
                <a:cs typeface="Liberation Serif"/>
              </a:rPr>
              <a:t>: в 2017 году интегральный рейтинг : 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43%</a:t>
            </a:r>
            <a:r>
              <a:rPr lang="ru-RU" sz="2000" dirty="0" smtClean="0">
                <a:latin typeface="Liberation Serif"/>
                <a:cs typeface="Liberation Serif"/>
              </a:rPr>
              <a:t>   «отлично», 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55%</a:t>
            </a:r>
            <a:r>
              <a:rPr lang="ru-RU" sz="2000" dirty="0" smtClean="0">
                <a:latin typeface="Liberation Serif"/>
                <a:cs typeface="Liberation Serif"/>
              </a:rPr>
              <a:t>   «хорошо», 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1%</a:t>
            </a:r>
            <a:r>
              <a:rPr lang="ru-RU" sz="2000" dirty="0" smtClean="0">
                <a:latin typeface="Liberation Serif"/>
                <a:cs typeface="Liberation Serif"/>
              </a:rPr>
              <a:t>   «удовлетворительно», </a:t>
            </a:r>
            <a:r>
              <a:rPr lang="ru-RU" sz="2000" dirty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7</a:t>
            </a:r>
            <a:r>
              <a:rPr lang="ru-RU" sz="2000" dirty="0" smtClean="0">
                <a:solidFill>
                  <a:srgbClr val="117EB5"/>
                </a:solidFill>
                <a:latin typeface="Liberation Serif"/>
                <a:ea typeface="Arial Unicode MS" panose="020B0604020202020204" pitchFamily="34" charset="-128"/>
                <a:cs typeface="Liberation Serif"/>
              </a:rPr>
              <a:t>%</a:t>
            </a:r>
            <a:r>
              <a:rPr lang="ru-RU" sz="2000" dirty="0" smtClean="0">
                <a:latin typeface="Liberation Serif"/>
                <a:cs typeface="Liberation Serif"/>
              </a:rPr>
              <a:t>   «неудовлетворительно».</a:t>
            </a:r>
            <a:endParaRPr lang="ru-RU" sz="2000" dirty="0">
              <a:solidFill>
                <a:srgbClr val="117EB5"/>
              </a:solidFill>
              <a:latin typeface="Liberation Serif"/>
              <a:ea typeface="Arial Unicode MS" panose="020B0604020202020204" pitchFamily="34" charset="-128"/>
              <a:cs typeface="Liberation Serif"/>
            </a:endParaRPr>
          </a:p>
        </p:txBody>
      </p:sp>
    </p:spTree>
    <p:extLst>
      <p:ext uri="{BB962C8B-B14F-4D97-AF65-F5344CB8AC3E}">
        <p14:creationId xmlns:p14="http://schemas.microsoft.com/office/powerpoint/2010/main" val="233569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РАСПРЕДЕЛЕНИЕ ОРГАНИЗАЦИЙ ДОПОЛНИТЕЛЬНОГО ОБРАЗОВАНИЯ СВЕРДЛОВСКОЙ ОБЛАСТИ,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16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15195428"/>
              </p:ext>
            </p:extLst>
          </p:nvPr>
        </p:nvGraphicFramePr>
        <p:xfrm>
          <a:off x="827392" y="1176126"/>
          <a:ext cx="10352016" cy="4520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289906" y="5570578"/>
            <a:ext cx="10601443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err="1" smtClean="0">
                <a:latin typeface="Liberation Serif"/>
                <a:cs typeface="Liberation Serif"/>
              </a:rPr>
              <a:t>Справочно</a:t>
            </a:r>
            <a:r>
              <a:rPr lang="ru-RU" sz="2000" dirty="0">
                <a:latin typeface="Liberation Serif"/>
                <a:cs typeface="Liberation Serif"/>
              </a:rPr>
              <a:t>: </a:t>
            </a:r>
            <a:r>
              <a:rPr lang="ru-RU" sz="2000" dirty="0" smtClean="0">
                <a:latin typeface="Liberation Serif"/>
                <a:cs typeface="Liberation Serif"/>
              </a:rPr>
              <a:t>«</a:t>
            </a:r>
            <a:r>
              <a:rPr lang="ru-RU" sz="2000" dirty="0">
                <a:latin typeface="Liberation Serif"/>
                <a:cs typeface="Liberation Serif"/>
              </a:rPr>
              <a:t>Открытость и доступность информации об организации</a:t>
            </a:r>
            <a:r>
              <a:rPr lang="ru-RU" sz="2000" dirty="0" smtClean="0">
                <a:latin typeface="Liberation Serif"/>
                <a:cs typeface="Liberation Serif"/>
              </a:rPr>
              <a:t>» 64% организаций  </a:t>
            </a:r>
            <a:r>
              <a:rPr lang="ru-RU" sz="2000" dirty="0">
                <a:latin typeface="Liberation Serif"/>
                <a:cs typeface="Liberation Serif"/>
              </a:rPr>
              <a:t>оценены на «отлично», </a:t>
            </a:r>
            <a:r>
              <a:rPr lang="ru-RU" sz="2000" dirty="0" smtClean="0">
                <a:latin typeface="Liberation Serif"/>
                <a:cs typeface="Liberation Serif"/>
              </a:rPr>
              <a:t>32 % </a:t>
            </a:r>
            <a:r>
              <a:rPr lang="ru-RU" sz="2000" dirty="0">
                <a:latin typeface="Liberation Serif"/>
                <a:cs typeface="Liberation Serif"/>
              </a:rPr>
              <a:t>– на «хорошо», </a:t>
            </a:r>
            <a:r>
              <a:rPr lang="ru-RU" sz="2000" dirty="0" smtClean="0">
                <a:latin typeface="Liberation Serif"/>
                <a:cs typeface="Liberation Serif"/>
              </a:rPr>
              <a:t>3 % </a:t>
            </a:r>
            <a:r>
              <a:rPr lang="ru-RU" sz="2000" dirty="0">
                <a:latin typeface="Liberation Serif"/>
                <a:cs typeface="Liberation Serif"/>
              </a:rPr>
              <a:t>– «удовлетворительно</a:t>
            </a:r>
            <a:r>
              <a:rPr lang="ru-RU" sz="2000" dirty="0" smtClean="0">
                <a:latin typeface="Liberation Serif"/>
                <a:cs typeface="Liberation Serif"/>
              </a:rPr>
              <a:t>» 2 % </a:t>
            </a:r>
            <a:r>
              <a:rPr lang="ru-RU" sz="2000" dirty="0">
                <a:latin typeface="Liberation Serif"/>
                <a:cs typeface="Liberation Serif"/>
              </a:rPr>
              <a:t>имеют неудовлетворительные оценки по данному </a:t>
            </a:r>
            <a:r>
              <a:rPr lang="ru-RU" sz="2000" dirty="0" smtClean="0">
                <a:latin typeface="Liberation Serif"/>
                <a:cs typeface="Liberation Serif"/>
              </a:rPr>
              <a:t>критерию</a:t>
            </a:r>
            <a:endParaRPr lang="ru-RU" sz="2000" dirty="0">
              <a:solidFill>
                <a:srgbClr val="117EB5"/>
              </a:solidFill>
              <a:latin typeface="Liberation Serif"/>
              <a:ea typeface="Arial Unicode MS" panose="020B0604020202020204" pitchFamily="34" charset="-128"/>
              <a:cs typeface="Liberation Serif"/>
            </a:endParaRPr>
          </a:p>
        </p:txBody>
      </p:sp>
    </p:spTree>
    <p:extLst>
      <p:ext uri="{BB962C8B-B14F-4D97-AF65-F5344CB8AC3E}">
        <p14:creationId xmlns:p14="http://schemas.microsoft.com/office/powerpoint/2010/main" val="398541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ДИНАМИКА ОЦЕНКИ 2017 г и 2020 г ПО КРИТЕРИЯМ, % 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17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73215" y="4098923"/>
            <a:ext cx="2847052" cy="57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Liberation Serif"/>
                <a:ea typeface="Arial Unicode MS" panose="020B0604020202020204" pitchFamily="34" charset="-128"/>
                <a:cs typeface="Liberation Serif"/>
              </a:rPr>
              <a:t>Интегральные баллы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822571158"/>
              </p:ext>
            </p:extLst>
          </p:nvPr>
        </p:nvGraphicFramePr>
        <p:xfrm>
          <a:off x="223515" y="1791384"/>
          <a:ext cx="5664434" cy="2961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88145915"/>
              </p:ext>
            </p:extLst>
          </p:nvPr>
        </p:nvGraphicFramePr>
        <p:xfrm>
          <a:off x="6061124" y="1385549"/>
          <a:ext cx="5887950" cy="255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91652959"/>
              </p:ext>
            </p:extLst>
          </p:nvPr>
        </p:nvGraphicFramePr>
        <p:xfrm>
          <a:off x="5256733" y="4114800"/>
          <a:ext cx="617281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634156" y="1450859"/>
            <a:ext cx="4484127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Liberation Serif"/>
                <a:cs typeface="Liberation Serif"/>
              </a:rPr>
              <a:t>Критерий открытость </a:t>
            </a:r>
            <a:r>
              <a:rPr lang="ru-RU" sz="2000" dirty="0">
                <a:latin typeface="Liberation Serif"/>
                <a:cs typeface="Liberation Serif"/>
              </a:rPr>
              <a:t>и доступность информации об </a:t>
            </a:r>
            <a:r>
              <a:rPr lang="ru-RU" sz="2000" dirty="0" smtClean="0">
                <a:latin typeface="Liberation Serif"/>
                <a:cs typeface="Liberation Serif"/>
              </a:rPr>
              <a:t>организации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467961" y="1008253"/>
            <a:ext cx="10601443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Liberation Serif"/>
                <a:ea typeface="Arial Unicode MS" panose="020B0604020202020204" pitchFamily="34" charset="-128"/>
                <a:cs typeface="Liberation Serif"/>
              </a:rPr>
              <a:t>Критерий комфортность условий </a:t>
            </a:r>
          </a:p>
          <a:p>
            <a:r>
              <a:rPr lang="ru-RU" sz="2000" dirty="0" smtClean="0">
                <a:latin typeface="Liberation Serif"/>
                <a:ea typeface="Arial Unicode MS" panose="020B0604020202020204" pitchFamily="34" charset="-128"/>
                <a:cs typeface="Liberation Serif"/>
              </a:rPr>
              <a:t>предоставления услуг  </a:t>
            </a:r>
          </a:p>
        </p:txBody>
      </p:sp>
    </p:spTree>
    <p:extLst>
      <p:ext uri="{BB962C8B-B14F-4D97-AF65-F5344CB8AC3E}">
        <p14:creationId xmlns:p14="http://schemas.microsoft.com/office/powerpoint/2010/main" val="326493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РАСПРЕДЕЛЕНИЕ ОРГАНИЗАЦИЙ ДОПОЛНИТЕЛЬНОГО ОБРАЗОВАНИЯ СВЕРДЛОВСКОЙ ОБЛАСТИ, ГОРОДА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81875538"/>
              </p:ext>
            </p:extLst>
          </p:nvPr>
        </p:nvGraphicFramePr>
        <p:xfrm>
          <a:off x="904359" y="1257299"/>
          <a:ext cx="10833058" cy="482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0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РАСПРЕДЕЛЕНИЕ ОРГАНИЗАЦИЙ ДОПОЛНИТЕЛЬНОГО ОБРАЗОВАНИЯ СВЕРДЛОВСКОЙ ОБЛАСТИ, CЕЛО 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63409277"/>
              </p:ext>
            </p:extLst>
          </p:nvPr>
        </p:nvGraphicFramePr>
        <p:xfrm>
          <a:off x="884553" y="1238055"/>
          <a:ext cx="10410304" cy="5189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5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ЦЕЛЬ, ЗАДАЧИ, ОБЪЕКТ, ПРЕДМЕТ НЕЗАВИСИМОЙ ОЦЕНКИ КАЧЕСТВА 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73742" y="1385552"/>
            <a:ext cx="10640640" cy="5041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117EB5"/>
                </a:solidFill>
                <a:latin typeface="Liberation Serif"/>
                <a:cs typeface="Liberation Serif"/>
              </a:rPr>
              <a:t>Цель исследования: </a:t>
            </a:r>
            <a:r>
              <a:rPr lang="ru-RU" sz="1800" dirty="0">
                <a:latin typeface="Liberation Serif"/>
                <a:cs typeface="Liberation Serif"/>
              </a:rPr>
              <a:t>Проведение независимой оценки качества условий осуществления образовательной деятельности организациями, расположенными на территории Свердловской области, реализующими программы дополнительного образования.</a:t>
            </a:r>
          </a:p>
          <a:p>
            <a:r>
              <a:rPr lang="ru-RU" sz="1800" dirty="0">
                <a:latin typeface="Liberation Serif"/>
                <a:cs typeface="Liberation Serif"/>
              </a:rPr>
              <a:t>Задачи исследования:</a:t>
            </a:r>
          </a:p>
          <a:p>
            <a:r>
              <a:rPr lang="ru-RU" sz="1800" dirty="0">
                <a:latin typeface="Liberation Serif"/>
                <a:cs typeface="Liberation Serif"/>
              </a:rPr>
              <a:t>−	оценка качества условий осуществления образовательной деятельности образовательными организациями;</a:t>
            </a:r>
          </a:p>
          <a:p>
            <a:r>
              <a:rPr lang="ru-RU" sz="1800" dirty="0">
                <a:latin typeface="Liberation Serif"/>
                <a:cs typeface="Liberation Serif"/>
              </a:rPr>
              <a:t>−	определение уровня удовлетворенности получателей образовательных услуг качеством услуг, предоставляемых образовательными организациями Свердловской области, реализующими программы дополнительного образования;</a:t>
            </a:r>
          </a:p>
          <a:p>
            <a:r>
              <a:rPr lang="ru-RU" sz="1800" dirty="0">
                <a:latin typeface="Liberation Serif"/>
                <a:cs typeface="Liberation Serif"/>
              </a:rPr>
              <a:t>−	разработка рекомендаций по повышению качества осуществления образовательной деятельности образовательными организациями Свердловской области.</a:t>
            </a:r>
          </a:p>
          <a:p>
            <a:r>
              <a:rPr lang="ru-RU" sz="1800" b="1" dirty="0" smtClean="0">
                <a:solidFill>
                  <a:srgbClr val="117EB5"/>
                </a:solidFill>
                <a:latin typeface="Liberation Serif"/>
                <a:cs typeface="Liberation Serif"/>
              </a:rPr>
              <a:t>Объект исследования - </a:t>
            </a:r>
            <a:r>
              <a:rPr lang="ru-RU" sz="1800" dirty="0" smtClean="0">
                <a:solidFill>
                  <a:srgbClr val="000000"/>
                </a:solidFill>
                <a:latin typeface="Liberation Serif"/>
                <a:cs typeface="Liberation Serif"/>
              </a:rPr>
              <a:t>образовательные </a:t>
            </a:r>
            <a:r>
              <a:rPr lang="ru-RU" sz="1800" dirty="0">
                <a:solidFill>
                  <a:srgbClr val="000000"/>
                </a:solidFill>
                <a:latin typeface="Liberation Serif"/>
                <a:cs typeface="Liberation Serif"/>
              </a:rPr>
              <a:t>организации Свердловской  области, осуществляющие образовательную деятельность по </a:t>
            </a:r>
            <a:r>
              <a:rPr lang="ru-RU" sz="1800" dirty="0" smtClean="0">
                <a:solidFill>
                  <a:srgbClr val="000000"/>
                </a:solidFill>
                <a:latin typeface="Liberation Serif"/>
                <a:cs typeface="Liberation Serif"/>
              </a:rPr>
              <a:t>программам </a:t>
            </a:r>
            <a:r>
              <a:rPr lang="ru-RU" sz="1800" dirty="0">
                <a:solidFill>
                  <a:srgbClr val="000000"/>
                </a:solidFill>
                <a:latin typeface="Liberation Serif"/>
                <a:cs typeface="Liberation Serif"/>
              </a:rPr>
              <a:t>дополнительного образования.</a:t>
            </a:r>
          </a:p>
          <a:p>
            <a:r>
              <a:rPr lang="ru-RU" sz="1800" b="1" dirty="0" smtClean="0">
                <a:solidFill>
                  <a:srgbClr val="117EB5"/>
                </a:solidFill>
                <a:latin typeface="Liberation Serif"/>
                <a:cs typeface="Liberation Serif"/>
              </a:rPr>
              <a:t>Предмет </a:t>
            </a:r>
            <a:r>
              <a:rPr lang="ru-RU" sz="1800" dirty="0" smtClean="0">
                <a:solidFill>
                  <a:srgbClr val="000000"/>
                </a:solidFill>
                <a:latin typeface="Liberation Serif"/>
                <a:cs typeface="Liberation Serif"/>
              </a:rPr>
              <a:t>- осуществление </a:t>
            </a:r>
            <a:r>
              <a:rPr lang="ru-RU" sz="1800" dirty="0">
                <a:solidFill>
                  <a:srgbClr val="000000"/>
                </a:solidFill>
                <a:latin typeface="Liberation Serif"/>
                <a:cs typeface="Liberation Serif"/>
              </a:rPr>
              <a:t>сбора и обобщения информации о качестве условий осуществления образовательной деятельности образовательными организациями Свердловской  области, осуществляющими образовательную деятельность по программам дополнительного образования.</a:t>
            </a: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17527" y="6356350"/>
            <a:ext cx="2743200" cy="359994"/>
          </a:xfrm>
        </p:spPr>
        <p:txBody>
          <a:bodyPr/>
          <a:lstStyle/>
          <a:p>
            <a:fld id="{7B195DCA-0EA4-4A1F-9BDF-FE544274B60A}" type="slidenum">
              <a:rPr lang="ru-RU" smtClean="0">
                <a:latin typeface="Liberation Serif"/>
                <a:cs typeface="Liberation Serif"/>
              </a:rPr>
              <a:t>2</a:t>
            </a:fld>
            <a:endParaRPr lang="ru-RU" dirty="0">
              <a:latin typeface="Liberation Serif"/>
              <a:cs typeface="Liberation Serif"/>
            </a:endParaRPr>
          </a:p>
        </p:txBody>
      </p:sp>
    </p:spTree>
    <p:extLst>
      <p:ext uri="{BB962C8B-B14F-4D97-AF65-F5344CB8AC3E}">
        <p14:creationId xmlns:p14="http://schemas.microsoft.com/office/powerpoint/2010/main" val="17289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39488" y="121877"/>
            <a:ext cx="689428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НОК: РЕЗУЛЬТАТЫ. ПРИМЕРЫ ОРГАНИЗАЦИЙ 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C:\Users\Пользователь\Desktop\Новая папка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290" y="864770"/>
            <a:ext cx="4780869" cy="42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92298" y="898182"/>
            <a:ext cx="2496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ОРГАНИЗАЦИИ</a:t>
            </a:r>
            <a:endParaRPr lang="ru-RU" b="1" dirty="0">
              <a:solidFill>
                <a:schemeClr val="bg1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7" name="Picture 3" descr="C:\Users\Пользователь\Desktop\Новая папка\w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59" y="1379710"/>
            <a:ext cx="5926432" cy="547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Пользователь\Desktop\Новая папка\w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334" y="1379708"/>
            <a:ext cx="6034666" cy="547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511937" y="5183079"/>
            <a:ext cx="249645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Montserrat SemiBold" panose="000007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сейчас</a:t>
            </a:r>
            <a:endParaRPr lang="ru-RU" b="1" dirty="0">
              <a:solidFill>
                <a:schemeClr val="bg1"/>
              </a:solidFill>
              <a:latin typeface="Montserrat SemiBold" panose="000007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5592" y="1969231"/>
            <a:ext cx="5734016" cy="4770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МБОУ ДО ДДТ п. Сосьва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</a:t>
            </a:r>
            <a:r>
              <a:rPr lang="ru-RU" sz="190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98 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Сосьвинский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МАУ ДО "ЦВР"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- 96 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Новоуральский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МБУ ДО ДМШ п. Восточный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- 96 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Сосьвинский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ГО);</a:t>
            </a:r>
          </a:p>
          <a:p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ГАНОУ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СО «Дворец молодёжи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» -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95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(МО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город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Екатеринбург);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МБУК ДО 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ДХорШ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№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2 - 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95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(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МО город Екатеринбург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МАУ ДО «ЦДТ»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- 95 б. (</a:t>
            </a:r>
            <a:r>
              <a:rPr lang="ru-RU" sz="1900" dirty="0" err="1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Серовский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МАУК ДО «Детская школа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искусств№12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»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- 94 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баллов (МО город Екатеринбург);</a:t>
            </a: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МАОУ ДО «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ЦОиПО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»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- 94 б. (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Артемовский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МАУ ДО «ЦДК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»- 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94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Новоуральский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;</a:t>
            </a:r>
          </a:p>
          <a:p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МБУ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ДО «ДХШ»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НГО -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94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Новоуральский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МБУ ДО «ДШИ»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НГО -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94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Новоуральский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МАУ ДО «СЮТ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» -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94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б. 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(</a:t>
            </a:r>
            <a:r>
              <a:rPr lang="ru-RU" sz="1900" dirty="0" err="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Новоуральский</a:t>
            </a:r>
            <a:r>
              <a:rPr lang="ru-RU" sz="1900" dirty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ГО);</a:t>
            </a:r>
            <a:endParaRPr lang="ru-RU" sz="1900" dirty="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92024" y="1949988"/>
            <a:ext cx="5714775" cy="4478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r-IN" sz="1900" dirty="0">
                <a:latin typeface="Liberation Serif"/>
                <a:cs typeface="Liberation Serif"/>
              </a:rPr>
              <a:t>МАУ ДО ДЮЦ "Спутник"  - 68 </a:t>
            </a:r>
            <a:r>
              <a:rPr lang="ru-RU" sz="1900" dirty="0" smtClean="0">
                <a:latin typeface="Liberation Serif"/>
                <a:cs typeface="Liberation Serif"/>
              </a:rPr>
              <a:t>б.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(МО город Екатеринбург);</a:t>
            </a:r>
          </a:p>
          <a:p>
            <a:r>
              <a:rPr lang="mr-IN" sz="1900" dirty="0">
                <a:latin typeface="Liberation Serif"/>
                <a:cs typeface="Liberation Serif"/>
              </a:rPr>
              <a:t>ГБУДОСО «Ревдинская ДХШ» - 68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</a:t>
            </a:r>
            <a:r>
              <a:rPr lang="mr-IN" sz="1900" dirty="0" smtClean="0">
                <a:latin typeface="Liberation Serif"/>
                <a:cs typeface="Liberation Serif"/>
              </a:rPr>
              <a:t>ГО Ревда);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МБУ ДО ДЮЦ «Юность» - 67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(МО город </a:t>
            </a:r>
            <a:r>
              <a:rPr lang="mr-IN" sz="1900" dirty="0" smtClean="0">
                <a:latin typeface="Liberation Serif"/>
                <a:cs typeface="Liberation Serif"/>
              </a:rPr>
              <a:t>Екатеринбург);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МБУ ДО «ДЮЦ «Вариант» - 67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(МО город </a:t>
            </a:r>
            <a:r>
              <a:rPr lang="mr-IN" sz="1900" dirty="0" smtClean="0">
                <a:latin typeface="Liberation Serif"/>
                <a:cs typeface="Liberation Serif"/>
              </a:rPr>
              <a:t>Екатеринбург);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МКУ СПК «ВИТЯЗЬ» - </a:t>
            </a:r>
            <a:r>
              <a:rPr lang="mr-IN" sz="1900" dirty="0" smtClean="0">
                <a:latin typeface="Liberation Serif"/>
                <a:cs typeface="Liberation Serif"/>
              </a:rPr>
              <a:t>67</a:t>
            </a:r>
            <a:r>
              <a:rPr lang="ru-RU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(Невьянский </a:t>
            </a:r>
            <a:r>
              <a:rPr lang="mr-IN" sz="1900" dirty="0" smtClean="0">
                <a:latin typeface="Liberation Serif"/>
                <a:cs typeface="Liberation Serif"/>
              </a:rPr>
              <a:t>ГО);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МАУДО ДООЦ- </a:t>
            </a:r>
            <a:r>
              <a:rPr lang="mr-IN" sz="1900" dirty="0" smtClean="0">
                <a:latin typeface="Liberation Serif"/>
                <a:cs typeface="Liberation Serif"/>
              </a:rPr>
              <a:t>65 б</a:t>
            </a:r>
            <a:r>
              <a:rPr lang="ru-RU" sz="1900" dirty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(ГО </a:t>
            </a:r>
            <a:r>
              <a:rPr lang="mr-IN" sz="1900" dirty="0" smtClean="0">
                <a:latin typeface="Liberation Serif"/>
                <a:cs typeface="Liberation Serif"/>
              </a:rPr>
              <a:t>Карпинск);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МУДО ДЮСШ "РИТМ" </a:t>
            </a:r>
            <a:r>
              <a:rPr lang="mr-IN" sz="1900" dirty="0" smtClean="0">
                <a:latin typeface="Liberation Serif"/>
                <a:cs typeface="Liberation Serif"/>
              </a:rPr>
              <a:t>– 64</a:t>
            </a:r>
            <a:r>
              <a:rPr lang="ru-RU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(Качканарский </a:t>
            </a:r>
            <a:r>
              <a:rPr lang="mr-IN" sz="1900" dirty="0" smtClean="0">
                <a:latin typeface="Liberation Serif"/>
                <a:cs typeface="Liberation Serif"/>
              </a:rPr>
              <a:t>ГО);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ПМАОУ ДО «ДЮСШ «Уральский трубник» - 63 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(ГО </a:t>
            </a:r>
            <a:r>
              <a:rPr lang="mr-IN" sz="1900" dirty="0" smtClean="0">
                <a:latin typeface="Liberation Serif"/>
                <a:cs typeface="Liberation Serif"/>
              </a:rPr>
              <a:t>Первоуральск);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МБОУ ДО ДЮСШ по футболу "Урал"- 61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(МО город </a:t>
            </a:r>
            <a:r>
              <a:rPr lang="mr-IN" sz="1900" dirty="0" smtClean="0">
                <a:latin typeface="Liberation Serif"/>
                <a:cs typeface="Liberation Serif"/>
              </a:rPr>
              <a:t>Екатеринбург);</a:t>
            </a:r>
            <a:endParaRPr lang="mr-IN" sz="1900" dirty="0">
              <a:latin typeface="Liberation Serif"/>
              <a:cs typeface="Liberation Serif"/>
            </a:endParaRPr>
          </a:p>
          <a:p>
            <a:r>
              <a:rPr lang="mr-IN" sz="1900" dirty="0">
                <a:latin typeface="Liberation Serif"/>
                <a:cs typeface="Liberation Serif"/>
              </a:rPr>
              <a:t>ВПК «Мужество» - 61 </a:t>
            </a:r>
            <a:r>
              <a:rPr lang="mr-IN" sz="1900" dirty="0" smtClean="0">
                <a:latin typeface="Liberation Serif"/>
                <a:cs typeface="Liberation Serif"/>
              </a:rPr>
              <a:t>б</a:t>
            </a:r>
            <a:r>
              <a:rPr lang="ru-RU" sz="1900" dirty="0" smtClean="0">
                <a:latin typeface="Liberation Serif"/>
                <a:cs typeface="Liberation Serif"/>
              </a:rPr>
              <a:t>.</a:t>
            </a:r>
            <a:r>
              <a:rPr lang="mr-IN" sz="1900" dirty="0" smtClean="0">
                <a:latin typeface="Liberation Serif"/>
                <a:cs typeface="Liberation Serif"/>
              </a:rPr>
              <a:t> </a:t>
            </a:r>
            <a:r>
              <a:rPr lang="mr-IN" sz="1900" dirty="0">
                <a:latin typeface="Liberation Serif"/>
                <a:cs typeface="Liberation Serif"/>
              </a:rPr>
              <a:t>(ГО Верхняя </a:t>
            </a:r>
            <a:r>
              <a:rPr lang="mr-IN" sz="1900" dirty="0" smtClean="0">
                <a:latin typeface="Liberation Serif"/>
                <a:cs typeface="Liberation Serif"/>
              </a:rPr>
              <a:t>Тура);</a:t>
            </a:r>
            <a:endParaRPr lang="mr-IN" sz="1900" dirty="0">
              <a:latin typeface="Liberation Serif"/>
              <a:cs typeface="Liberation Serif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7568" y="1439384"/>
            <a:ext cx="2496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Montserrat SemiBold" panose="000007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НИЗКИЙ РЕЙТИНГ</a:t>
            </a:r>
            <a:endParaRPr lang="ru-RU" b="1" dirty="0">
              <a:solidFill>
                <a:schemeClr val="bg1"/>
              </a:solidFill>
              <a:latin typeface="Montserrat SemiBold" panose="000007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2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833392" y="1437833"/>
            <a:ext cx="270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Montserrat SemiBold" panose="000007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ВЫСОКИЙ РЕЙТИНГ</a:t>
            </a:r>
            <a:endParaRPr lang="ru-RU" b="1" dirty="0">
              <a:solidFill>
                <a:schemeClr val="bg1"/>
              </a:solidFill>
              <a:latin typeface="Montserrat SemiBold" panose="000007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6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696118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УРОВЕНЬ УДОВЛЕТВОРЕННОСТИ ПОЛУЧАТЕЛЕЙ УСЛУГ, РАБОТОЙ С РОДИТЕЛЯМИ,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21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092424"/>
              </p:ext>
            </p:extLst>
          </p:nvPr>
        </p:nvGraphicFramePr>
        <p:xfrm>
          <a:off x="519526" y="1828159"/>
          <a:ext cx="10890782" cy="5029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1135972" y="1044475"/>
            <a:ext cx="11056027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/>
              <a:t>В целом по области </a:t>
            </a:r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95,1</a:t>
            </a:r>
            <a:r>
              <a:rPr lang="ru-RU" sz="2000" dirty="0" smtClean="0"/>
              <a:t> % получателей услуг удовлетворены работой организации с родителями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80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696118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УРОВЕНЬ УДОВЛЕТВОРЕННОСТИ ПОЛУЧАТЕЛЕЙ УСЛУГ, РАБОТОЙ С РОДИТЕЛЯМИ, </a:t>
            </a:r>
            <a:r>
              <a:rPr lang="ru-RU" sz="2000" dirty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по муниципальным образованиям,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22</a:t>
            </a:fld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622990"/>
              </p:ext>
            </p:extLst>
          </p:nvPr>
        </p:nvGraphicFramePr>
        <p:xfrm>
          <a:off x="1173743" y="1539274"/>
          <a:ext cx="10294290" cy="5318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4" imgW="6299200" imgH="4445000" progId="Word.Document.12">
                  <p:link updateAutomatic="1"/>
                </p:oleObj>
              </mc:Choice>
              <mc:Fallback>
                <p:oleObj r:id="rId4" imgW="6299200" imgH="44450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3743" y="1539274"/>
                        <a:ext cx="10294290" cy="5318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61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ОСНОВНЫЕ НЕДОСТАТКИ, ПО МНЕНИЮ ПОЛУЧАТЕЛЕЙ УСЛУГ, %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79170004"/>
              </p:ext>
            </p:extLst>
          </p:nvPr>
        </p:nvGraphicFramePr>
        <p:xfrm>
          <a:off x="654218" y="1104917"/>
          <a:ext cx="11256374" cy="5753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ДАННЫЕ ПО ПОЛУРИЗАЦИИ САЙТА BUS.GOV.RU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24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47631" y="1347064"/>
            <a:ext cx="10479316" cy="4695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>
                <a:solidFill>
                  <a:srgbClr val="117EB5"/>
                </a:solidFill>
                <a:latin typeface="Liberation Serif"/>
                <a:cs typeface="Liberation Serif"/>
              </a:rPr>
              <a:t>5% </a:t>
            </a:r>
            <a:r>
              <a:rPr lang="ru-RU" sz="2500" dirty="0" smtClean="0">
                <a:latin typeface="Liberation Serif"/>
                <a:cs typeface="Liberation Serif"/>
              </a:rPr>
              <a:t>организаций разместили гиперссылку </a:t>
            </a:r>
            <a:r>
              <a:rPr lang="ru-RU" sz="2500" dirty="0">
                <a:latin typeface="Liberation Serif"/>
                <a:cs typeface="Liberation Serif"/>
              </a:rPr>
              <a:t>(возможности перехода) на сайт </a:t>
            </a:r>
            <a:r>
              <a:rPr lang="ru-RU" sz="2500" dirty="0" err="1">
                <a:latin typeface="Liberation Serif"/>
                <a:cs typeface="Liberation Serif"/>
              </a:rPr>
              <a:t>bus.gov.ru</a:t>
            </a:r>
            <a:r>
              <a:rPr lang="ru-RU" sz="2500" dirty="0">
                <a:latin typeface="Liberation Serif"/>
                <a:cs typeface="Liberation Serif"/>
              </a:rPr>
              <a:t> с результатами независимой оценки качества оказания услуг организациями социальной </a:t>
            </a:r>
            <a:r>
              <a:rPr lang="ru-RU" sz="2500" dirty="0" smtClean="0">
                <a:latin typeface="Liberation Serif"/>
                <a:cs typeface="Liberation Serif"/>
              </a:rPr>
              <a:t>сферы;</a:t>
            </a:r>
          </a:p>
          <a:p>
            <a:r>
              <a:rPr lang="ru-RU" sz="2500" dirty="0" smtClean="0">
                <a:latin typeface="Liberation Serif"/>
                <a:cs typeface="Liberation Serif"/>
              </a:rPr>
              <a:t> </a:t>
            </a:r>
          </a:p>
          <a:p>
            <a:r>
              <a:rPr lang="ru-RU" sz="2500" dirty="0">
                <a:solidFill>
                  <a:srgbClr val="117EB5"/>
                </a:solidFill>
                <a:latin typeface="Liberation Serif"/>
                <a:cs typeface="Liberation Serif"/>
              </a:rPr>
              <a:t>4</a:t>
            </a:r>
            <a:r>
              <a:rPr lang="ru-RU" sz="2500" dirty="0" smtClean="0">
                <a:solidFill>
                  <a:srgbClr val="117EB5"/>
                </a:solidFill>
                <a:latin typeface="Liberation Serif"/>
                <a:cs typeface="Liberation Serif"/>
              </a:rPr>
              <a:t>%  </a:t>
            </a:r>
            <a:r>
              <a:rPr lang="ru-RU" sz="2500" dirty="0" smtClean="0">
                <a:latin typeface="Liberation Serif"/>
                <a:cs typeface="Liberation Serif"/>
              </a:rPr>
              <a:t>организаций разместили информацию </a:t>
            </a:r>
            <a:r>
              <a:rPr lang="ru-RU" sz="2500" dirty="0">
                <a:latin typeface="Liberation Serif"/>
                <a:cs typeface="Liberation Serif"/>
              </a:rPr>
              <a:t>о модуле на сайте </a:t>
            </a:r>
            <a:r>
              <a:rPr lang="ru-RU" sz="2500" dirty="0" err="1">
                <a:latin typeface="Liberation Serif"/>
                <a:cs typeface="Liberation Serif"/>
              </a:rPr>
              <a:t>bus.gov.ru</a:t>
            </a:r>
            <a:r>
              <a:rPr lang="ru-RU" sz="2500" dirty="0">
                <a:latin typeface="Liberation Serif"/>
                <a:cs typeface="Liberation Serif"/>
              </a:rPr>
              <a:t>, на котором реализована возможность оставить отзыв гражданами о качестве услуг, предоставляемых образовательными организациями, с приглашением заинтересованных лиц воспользоваться предоставленным ресурсом и принять участие в оценке деятельности образовательных </a:t>
            </a:r>
            <a:r>
              <a:rPr lang="ru-RU" sz="2500" dirty="0" smtClean="0">
                <a:latin typeface="Liberation Serif"/>
                <a:cs typeface="Liberation Serif"/>
              </a:rPr>
              <a:t>организаций;</a:t>
            </a:r>
          </a:p>
          <a:p>
            <a:endParaRPr lang="ru-RU" sz="2500" dirty="0" smtClean="0">
              <a:latin typeface="Liberation Serif"/>
              <a:cs typeface="Liberation Serif"/>
            </a:endParaRPr>
          </a:p>
          <a:p>
            <a:r>
              <a:rPr lang="ru-RU" sz="2500" dirty="0" smtClean="0">
                <a:latin typeface="Liberation Serif"/>
                <a:cs typeface="Liberation Serif"/>
              </a:rPr>
              <a:t> </a:t>
            </a:r>
            <a:r>
              <a:rPr lang="ru-RU" sz="2500" dirty="0" smtClean="0">
                <a:solidFill>
                  <a:srgbClr val="117EB5"/>
                </a:solidFill>
                <a:latin typeface="Liberation Serif"/>
                <a:cs typeface="Liberation Serif"/>
              </a:rPr>
              <a:t>85% </a:t>
            </a:r>
            <a:r>
              <a:rPr lang="ru-RU" sz="2500" dirty="0">
                <a:latin typeface="Liberation Serif"/>
                <a:cs typeface="Liberation Serif"/>
              </a:rPr>
              <a:t>организаций  на официальном сайте имеют раздел «Независимая оценка </a:t>
            </a:r>
            <a:r>
              <a:rPr lang="ru-RU" sz="2500" dirty="0" smtClean="0">
                <a:latin typeface="Liberation Serif"/>
                <a:cs typeface="Liberation Serif"/>
              </a:rPr>
              <a:t>качества </a:t>
            </a:r>
            <a:r>
              <a:rPr lang="ru-RU" sz="2500" dirty="0">
                <a:latin typeface="Liberation Serif"/>
                <a:cs typeface="Liberation Serif"/>
              </a:rPr>
              <a:t>условий оказания </a:t>
            </a:r>
            <a:r>
              <a:rPr lang="ru-RU" sz="2500" dirty="0" err="1">
                <a:latin typeface="Liberation Serif"/>
                <a:cs typeface="Liberation Serif"/>
              </a:rPr>
              <a:t>услу</a:t>
            </a:r>
            <a:r>
              <a:rPr lang="en-US" sz="2500" dirty="0" err="1">
                <a:latin typeface="Liberation Serif"/>
                <a:cs typeface="Liberation Serif"/>
              </a:rPr>
              <a:t>г</a:t>
            </a:r>
            <a:r>
              <a:rPr lang="ru-RU" sz="2500" dirty="0">
                <a:latin typeface="Liberation Serif"/>
                <a:cs typeface="Liberation Serif"/>
              </a:rPr>
              <a:t>».</a:t>
            </a:r>
          </a:p>
          <a:p>
            <a:endParaRPr lang="ru-RU" sz="15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88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ОСНОВНЫЕ ИТОГИ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8292" y="1033251"/>
            <a:ext cx="1096774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Liberation Serif"/>
                <a:cs typeface="Liberation Serif"/>
              </a:rPr>
              <a:t>Образовательные организации, расположенные на территории Свердловской области, получили в целом достаточно высокие итоговые показатели качества осуществления образовательной деятельности – </a:t>
            </a:r>
            <a:r>
              <a:rPr lang="ru-RU" sz="2000" b="1" dirty="0" smtClean="0">
                <a:latin typeface="Liberation Serif"/>
                <a:cs typeface="Liberation Serif"/>
              </a:rPr>
              <a:t>84</a:t>
            </a:r>
            <a:r>
              <a:rPr lang="ru-RU" sz="2000" dirty="0" smtClean="0">
                <a:latin typeface="Liberation Serif"/>
                <a:cs typeface="Liberation Serif"/>
              </a:rPr>
              <a:t> балла «</a:t>
            </a:r>
            <a:r>
              <a:rPr lang="ru-RU" sz="2000" b="1" dirty="0" smtClean="0">
                <a:latin typeface="Liberation Serif"/>
                <a:cs typeface="Liberation Serif"/>
              </a:rPr>
              <a:t>высокий уровень</a:t>
            </a:r>
            <a:r>
              <a:rPr lang="ru-RU" sz="2000" dirty="0" smtClean="0">
                <a:latin typeface="Liberation Serif"/>
                <a:cs typeface="Liberation Serif"/>
              </a:rPr>
              <a:t>»</a:t>
            </a:r>
            <a:r>
              <a:rPr lang="ru-RU" sz="2000" dirty="0">
                <a:latin typeface="Liberation Serif"/>
                <a:cs typeface="Liberation Serif"/>
              </a:rPr>
              <a:t>. </a:t>
            </a:r>
            <a:endParaRPr lang="ru-RU" sz="2000" dirty="0" smtClean="0">
              <a:latin typeface="Liberation Serif"/>
              <a:cs typeface="Liberation Serif"/>
            </a:endParaRPr>
          </a:p>
          <a:p>
            <a:pPr algn="just"/>
            <a:r>
              <a:rPr lang="ru-RU" sz="2000" dirty="0" smtClean="0">
                <a:latin typeface="Liberation Serif"/>
                <a:cs typeface="Liberation Serif"/>
              </a:rPr>
              <a:t>Наблюдается положительная динамика по сравнимым критериям при анализе данных за 2017 год.</a:t>
            </a:r>
          </a:p>
          <a:p>
            <a:pPr algn="just"/>
            <a:endParaRPr lang="ru-RU" sz="2000" dirty="0">
              <a:latin typeface="Liberation Serif"/>
              <a:cs typeface="Liberation Serif"/>
            </a:endParaRPr>
          </a:p>
          <a:p>
            <a:pPr algn="just"/>
            <a:r>
              <a:rPr lang="ru-RU" sz="2000" dirty="0" smtClean="0">
                <a:latin typeface="Liberation Serif"/>
                <a:cs typeface="Liberation Serif"/>
              </a:rPr>
              <a:t>Анализ </a:t>
            </a:r>
            <a:r>
              <a:rPr lang="ru-RU" sz="2000" dirty="0">
                <a:latin typeface="Liberation Serif"/>
                <a:cs typeface="Liberation Serif"/>
              </a:rPr>
              <a:t>результатов оценки в разрезе отдельных критериев показывает, что наиболее высокие оценки получили такие критерии, как «о</a:t>
            </a:r>
            <a:r>
              <a:rPr lang="en-US" sz="2000" dirty="0" err="1">
                <a:latin typeface="Liberation Serif"/>
                <a:cs typeface="Liberation Serif"/>
              </a:rPr>
              <a:t>ткрытость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доступность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информации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об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организации</a:t>
            </a:r>
            <a:r>
              <a:rPr lang="ru-RU" sz="2000" dirty="0">
                <a:latin typeface="Liberation Serif"/>
                <a:cs typeface="Liberation Serif"/>
              </a:rPr>
              <a:t>»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smtClean="0">
                <a:latin typeface="Liberation Serif"/>
                <a:cs typeface="Liberation Serif"/>
              </a:rPr>
              <a:t>(</a:t>
            </a:r>
            <a:r>
              <a:rPr lang="ru-RU" sz="2000" dirty="0" smtClean="0">
                <a:latin typeface="Liberation Serif"/>
                <a:cs typeface="Liberation Serif"/>
              </a:rPr>
              <a:t>93</a:t>
            </a:r>
            <a:r>
              <a:rPr lang="en-US" sz="2000" dirty="0" smtClean="0">
                <a:latin typeface="Liberation Serif"/>
                <a:cs typeface="Liberation Serif"/>
              </a:rPr>
              <a:t> </a:t>
            </a:r>
            <a:r>
              <a:rPr lang="ru-RU" sz="2000" dirty="0">
                <a:latin typeface="Liberation Serif"/>
                <a:cs typeface="Liberation Serif"/>
              </a:rPr>
              <a:t>балла), «д</a:t>
            </a:r>
            <a:r>
              <a:rPr lang="en-US" sz="2000" dirty="0" err="1">
                <a:latin typeface="Liberation Serif"/>
                <a:cs typeface="Liberation Serif"/>
              </a:rPr>
              <a:t>оброжелательность</a:t>
            </a:r>
            <a:r>
              <a:rPr lang="en-US" sz="2000" dirty="0">
                <a:latin typeface="Liberation Serif"/>
                <a:cs typeface="Liberation Serif"/>
              </a:rPr>
              <a:t>, </a:t>
            </a:r>
            <a:r>
              <a:rPr lang="en-US" sz="2000" dirty="0" err="1">
                <a:latin typeface="Liberation Serif"/>
                <a:cs typeface="Liberation Serif"/>
              </a:rPr>
              <a:t>вежливость</a:t>
            </a:r>
            <a:r>
              <a:rPr lang="ru-RU" sz="2000" dirty="0">
                <a:latin typeface="Liberation Serif"/>
                <a:cs typeface="Liberation Serif"/>
              </a:rPr>
              <a:t>»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smtClean="0">
                <a:latin typeface="Liberation Serif"/>
                <a:cs typeface="Liberation Serif"/>
              </a:rPr>
              <a:t>(</a:t>
            </a:r>
            <a:r>
              <a:rPr lang="ru-RU" sz="2000" dirty="0" smtClean="0">
                <a:latin typeface="Liberation Serif"/>
                <a:cs typeface="Liberation Serif"/>
              </a:rPr>
              <a:t>93</a:t>
            </a:r>
            <a:r>
              <a:rPr lang="en-US" sz="2000" dirty="0" smtClean="0">
                <a:latin typeface="Liberation Serif"/>
                <a:cs typeface="Liberation Serif"/>
              </a:rPr>
              <a:t> </a:t>
            </a:r>
            <a:r>
              <a:rPr lang="ru-RU" sz="2000" dirty="0">
                <a:latin typeface="Liberation Serif"/>
                <a:cs typeface="Liberation Serif"/>
              </a:rPr>
              <a:t>балла), «у</a:t>
            </a:r>
            <a:r>
              <a:rPr lang="en-US" sz="2000" dirty="0" err="1">
                <a:latin typeface="Liberation Serif"/>
                <a:cs typeface="Liberation Serif"/>
              </a:rPr>
              <a:t>довлетворенность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условиями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оказания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услуг</a:t>
            </a:r>
            <a:r>
              <a:rPr lang="ru-RU" sz="2000" dirty="0">
                <a:latin typeface="Liberation Serif"/>
                <a:cs typeface="Liberation Serif"/>
              </a:rPr>
              <a:t>»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smtClean="0">
                <a:latin typeface="Liberation Serif"/>
                <a:cs typeface="Liberation Serif"/>
              </a:rPr>
              <a:t>(</a:t>
            </a:r>
            <a:r>
              <a:rPr lang="ru-RU" sz="2000" dirty="0" smtClean="0">
                <a:latin typeface="Liberation Serif"/>
                <a:cs typeface="Liberation Serif"/>
              </a:rPr>
              <a:t>96</a:t>
            </a:r>
            <a:r>
              <a:rPr lang="en-US" sz="2000" dirty="0" smtClean="0">
                <a:latin typeface="Liberation Serif"/>
                <a:cs typeface="Liberation Serif"/>
              </a:rPr>
              <a:t> </a:t>
            </a:r>
            <a:r>
              <a:rPr lang="ru-RU" sz="2000" dirty="0" smtClean="0">
                <a:latin typeface="Liberation Serif"/>
                <a:cs typeface="Liberation Serif"/>
              </a:rPr>
              <a:t>баллов).</a:t>
            </a:r>
          </a:p>
          <a:p>
            <a:pPr algn="just"/>
            <a:endParaRPr lang="ru-RU" sz="2000" dirty="0">
              <a:latin typeface="Liberation Serif"/>
              <a:cs typeface="Liberation Serif"/>
            </a:endParaRPr>
          </a:p>
          <a:p>
            <a:pPr algn="just"/>
            <a:r>
              <a:rPr lang="ru-RU" sz="2000" dirty="0">
                <a:latin typeface="Liberation Serif"/>
                <a:cs typeface="Liberation Serif"/>
              </a:rPr>
              <a:t>Критерий «</a:t>
            </a:r>
            <a:r>
              <a:rPr lang="en-US" sz="2000" dirty="0" err="1">
                <a:latin typeface="Liberation Serif"/>
                <a:cs typeface="Liberation Serif"/>
              </a:rPr>
              <a:t>Комфортность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условий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предоставления</a:t>
            </a:r>
            <a:r>
              <a:rPr lang="en-US" sz="2000" dirty="0">
                <a:latin typeface="Liberation Serif"/>
                <a:cs typeface="Liberation Serif"/>
              </a:rPr>
              <a:t> </a:t>
            </a:r>
            <a:r>
              <a:rPr lang="en-US" sz="2000" dirty="0" err="1">
                <a:latin typeface="Liberation Serif"/>
                <a:cs typeface="Liberation Serif"/>
              </a:rPr>
              <a:t>услуг</a:t>
            </a:r>
            <a:r>
              <a:rPr lang="ru-RU" sz="2000" dirty="0">
                <a:latin typeface="Liberation Serif"/>
                <a:cs typeface="Liberation Serif"/>
              </a:rPr>
              <a:t>» оценен   на </a:t>
            </a:r>
            <a:r>
              <a:rPr lang="ru-RU" sz="2000" dirty="0" smtClean="0">
                <a:latin typeface="Liberation Serif"/>
                <a:cs typeface="Liberation Serif"/>
              </a:rPr>
              <a:t>87</a:t>
            </a:r>
            <a:r>
              <a:rPr lang="en-US" sz="2000" dirty="0" smtClean="0">
                <a:latin typeface="Liberation Serif"/>
                <a:cs typeface="Liberation Serif"/>
              </a:rPr>
              <a:t> </a:t>
            </a:r>
            <a:r>
              <a:rPr lang="ru-RU" sz="2000" dirty="0">
                <a:latin typeface="Liberation Serif"/>
                <a:cs typeface="Liberation Serif"/>
              </a:rPr>
              <a:t>балла. </a:t>
            </a:r>
          </a:p>
          <a:p>
            <a:pPr algn="just"/>
            <a:r>
              <a:rPr lang="ru-RU" sz="2000" dirty="0">
                <a:latin typeface="Liberation Serif"/>
                <a:cs typeface="Liberation Serif"/>
              </a:rPr>
              <a:t>Низкие оценки в целом зафиксированы по критерию «доступность услуг для инвалидов» (</a:t>
            </a:r>
            <a:r>
              <a:rPr lang="ru-RU" sz="2000" dirty="0" smtClean="0">
                <a:latin typeface="Liberation Serif"/>
                <a:cs typeface="Liberation Serif"/>
              </a:rPr>
              <a:t>52 балла).</a:t>
            </a:r>
          </a:p>
          <a:p>
            <a:pPr algn="just"/>
            <a:endParaRPr lang="ru-RU" sz="2000" dirty="0">
              <a:latin typeface="Liberation Serif"/>
              <a:cs typeface="Liberation Serif"/>
            </a:endParaRPr>
          </a:p>
          <a:p>
            <a:pPr algn="just"/>
            <a:r>
              <a:rPr lang="ru-RU" sz="2000" dirty="0">
                <a:latin typeface="Liberation Serif"/>
                <a:cs typeface="Liberation Serif"/>
              </a:rPr>
              <a:t>При анализе </a:t>
            </a:r>
            <a:r>
              <a:rPr lang="ru-RU" sz="2000" dirty="0" smtClean="0">
                <a:latin typeface="Liberation Serif"/>
                <a:cs typeface="Liberation Serif"/>
              </a:rPr>
              <a:t>баллов организаций </a:t>
            </a:r>
            <a:r>
              <a:rPr lang="ru-RU" sz="2000" dirty="0">
                <a:latin typeface="Liberation Serif"/>
                <a:cs typeface="Liberation Serif"/>
              </a:rPr>
              <a:t>в разрезе село/город можно сделать вывод, что результаты отличаются незначительно, однако более высокие баллы в городе по критерию «Комфортность предоставления услуг» и «Доступность услуг для инвалидов». В селе более высокие баллы по уровню </a:t>
            </a:r>
            <a:r>
              <a:rPr lang="ru-RU" sz="2000" dirty="0" smtClean="0">
                <a:latin typeface="Liberation Serif"/>
                <a:cs typeface="Liberation Serif"/>
              </a:rPr>
              <a:t>доброжелательности </a:t>
            </a:r>
            <a:r>
              <a:rPr lang="ru-RU" sz="2000" dirty="0">
                <a:latin typeface="Liberation Serif"/>
                <a:cs typeface="Liberation Serif"/>
              </a:rPr>
              <a:t>и вежливости сотрудников образовательных организаций. </a:t>
            </a:r>
          </a:p>
          <a:p>
            <a:pPr algn="just"/>
            <a:r>
              <a:rPr lang="ru-RU" sz="2000" dirty="0" smtClean="0">
                <a:latin typeface="Liberation Serif"/>
                <a:cs typeface="Liberation Serif"/>
              </a:rPr>
              <a:t> </a:t>
            </a:r>
            <a:endParaRPr lang="ru-RU" sz="2000" dirty="0">
              <a:latin typeface="Liberation Serif"/>
              <a:cs typeface="Liberation Serif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1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99636" y="2344671"/>
            <a:ext cx="9492364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СПАСИБО ЗА ВНИМАНИЕ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4034" y="1243406"/>
            <a:ext cx="13033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050" dirty="0">
                <a:solidFill>
                  <a:schemeClr val="bg1"/>
                </a:solidFill>
                <a:latin typeface="Montserrat ExtraBold" panose="00000900000000000000" pitchFamily="2" charset="-52"/>
              </a:rPr>
              <a:t>Модель компетенций (подробно на стр.5) </a:t>
            </a:r>
          </a:p>
          <a:p>
            <a:pPr algn="ctr"/>
            <a:endParaRPr lang="ru-RU" sz="1050" dirty="0">
              <a:solidFill>
                <a:schemeClr val="bg1"/>
              </a:solidFill>
              <a:latin typeface="Montserrat ExtraBold" panose="00000900000000000000" pitchFamily="2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96388" y="1453246"/>
            <a:ext cx="10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  <a:latin typeface="Montserrat ExtraBold" panose="00000900000000000000" pitchFamily="2" charset="-52"/>
              </a:rPr>
              <a:t>Обучение </a:t>
            </a:r>
            <a:endParaRPr lang="ru-RU" sz="1200" dirty="0">
              <a:solidFill>
                <a:schemeClr val="bg1"/>
              </a:solidFill>
              <a:latin typeface="Montserrat ExtraBold" panose="00000900000000000000" pitchFamily="2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27528" y="1467760"/>
            <a:ext cx="1021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  <a:latin typeface="Montserrat ExtraBold" panose="00000900000000000000" pitchFamily="2" charset="-52"/>
              </a:rPr>
              <a:t>Оценка </a:t>
            </a:r>
            <a:endParaRPr lang="ru-RU" sz="1200" dirty="0">
              <a:solidFill>
                <a:schemeClr val="bg1"/>
              </a:solidFill>
              <a:latin typeface="Montserrat ExtraBold" panose="00000900000000000000" pitchFamily="2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8146" y="1453246"/>
            <a:ext cx="1504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  <a:latin typeface="Montserrat ExtraBold" panose="00000900000000000000" pitchFamily="2" charset="-52"/>
              </a:rPr>
              <a:t>Развитие</a:t>
            </a:r>
            <a:endParaRPr lang="ru-RU" sz="1200" dirty="0">
              <a:solidFill>
                <a:schemeClr val="bg1"/>
              </a:solidFill>
              <a:latin typeface="Montserrat ExtraBold" panose="00000900000000000000" pitchFamily="2" charset="-52"/>
            </a:endParaRPr>
          </a:p>
        </p:txBody>
      </p:sp>
      <p:pic>
        <p:nvPicPr>
          <p:cNvPr id="24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08" y="2458125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5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НОРМАТИВНО-ПРАВОВАЯ БАЗА НОК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4076" y="1039164"/>
            <a:ext cx="11621966" cy="5330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latin typeface="Liberation Serif"/>
                <a:cs typeface="Liberation Serif"/>
              </a:rPr>
              <a:t>1. </a:t>
            </a:r>
            <a:r>
              <a:rPr lang="en-US" sz="1400" dirty="0" err="1">
                <a:latin typeface="Liberation Serif"/>
                <a:cs typeface="Liberation Serif"/>
              </a:rPr>
              <a:t>Федеральный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закон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29.12.2012 № 273-ФЗ «</a:t>
            </a:r>
            <a:r>
              <a:rPr lang="en-US" sz="1400" dirty="0" err="1">
                <a:latin typeface="Liberation Serif"/>
                <a:cs typeface="Liberation Serif"/>
              </a:rPr>
              <a:t>Об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Российской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Федерации</a:t>
            </a:r>
            <a:r>
              <a:rPr lang="en-US" sz="1400" dirty="0">
                <a:latin typeface="Liberation Serif"/>
                <a:cs typeface="Liberation Serif"/>
              </a:rPr>
              <a:t>»; 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2. </a:t>
            </a:r>
            <a:r>
              <a:rPr lang="en-US" sz="1400" dirty="0" err="1">
                <a:latin typeface="Liberation Serif"/>
                <a:cs typeface="Liberation Serif"/>
              </a:rPr>
              <a:t>Федеральный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закон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05.12.2017 № 392-ФЗ «</a:t>
            </a:r>
            <a:r>
              <a:rPr lang="en-US" sz="1400" dirty="0" err="1">
                <a:latin typeface="Liberation Serif"/>
                <a:cs typeface="Liberation Serif"/>
              </a:rPr>
              <a:t>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внесении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изменений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отдельные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законодательные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акты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Российской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Федерации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вопросам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проведения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независимой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оценки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качества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оказания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услуг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организациями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сфере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культуры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социального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обслуживания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охраны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здоровья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образования</a:t>
            </a:r>
            <a:r>
              <a:rPr lang="en-US" sz="1400" dirty="0">
                <a:latin typeface="Liberation Serif"/>
                <a:cs typeface="Liberation Serif"/>
              </a:rPr>
              <a:t>»;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3.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Министерства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просвещения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Российской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Федерации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13.03.2019 № 114 «</a:t>
            </a:r>
            <a:r>
              <a:rPr lang="en-US" sz="1400" dirty="0" err="1">
                <a:latin typeface="Liberation Serif"/>
                <a:cs typeface="Liberation Serif"/>
              </a:rPr>
              <a:t>Об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утверждении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показателей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характеризующих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общие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критерии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оценки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качества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условий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осуществления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образовательной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деятельности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организациями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осуществляющими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образовательную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деятельность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основным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общеобразовательным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программам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образовательным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программа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среднего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профессионального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образования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основным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программам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профессионального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обучения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дополнительным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общеобразовательным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программам</a:t>
            </a:r>
            <a:r>
              <a:rPr lang="en-US" sz="1400" dirty="0">
                <a:latin typeface="Liberation Serif"/>
                <a:cs typeface="Liberation Serif"/>
              </a:rPr>
              <a:t>» (</a:t>
            </a:r>
            <a:r>
              <a:rPr lang="en-US" sz="1400" dirty="0" err="1">
                <a:latin typeface="Liberation Serif"/>
                <a:cs typeface="Liberation Serif"/>
              </a:rPr>
              <a:t>далее</a:t>
            </a:r>
            <a:r>
              <a:rPr lang="en-US" sz="1400" dirty="0">
                <a:latin typeface="Liberation Serif"/>
                <a:cs typeface="Liberation Serif"/>
              </a:rPr>
              <a:t> –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Министерства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просвещения</a:t>
            </a:r>
            <a:r>
              <a:rPr lang="en-US" sz="1400" dirty="0">
                <a:latin typeface="Liberation Serif"/>
                <a:cs typeface="Liberation Serif"/>
              </a:rPr>
              <a:t> РФ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13.03.2019 № 114);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4.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Министерства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труда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социальной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защиты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Российской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Федерации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31.05.2018 № 344н «</a:t>
            </a:r>
            <a:r>
              <a:rPr lang="en-US" sz="1400" dirty="0" err="1">
                <a:latin typeface="Liberation Serif"/>
                <a:cs typeface="Liberation Serif"/>
              </a:rPr>
              <a:t>Об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утверждении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Единого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порядка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расчета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показателей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характеризующих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общие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критерии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оценки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качества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условий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оказания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услуг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организациями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сфере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культуры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охраны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здоровья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образования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социального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обслуживания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федеральными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учреждениями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медико-социальной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экспертизы</a:t>
            </a:r>
            <a:r>
              <a:rPr lang="en-US" sz="1400" dirty="0">
                <a:latin typeface="Liberation Serif"/>
                <a:cs typeface="Liberation Serif"/>
              </a:rPr>
              <a:t>» (</a:t>
            </a:r>
            <a:r>
              <a:rPr lang="en-US" sz="1400" dirty="0" err="1">
                <a:latin typeface="Liberation Serif"/>
                <a:cs typeface="Liberation Serif"/>
              </a:rPr>
              <a:t>далее</a:t>
            </a:r>
            <a:r>
              <a:rPr lang="en-US" sz="1400" dirty="0">
                <a:latin typeface="Liberation Serif"/>
                <a:cs typeface="Liberation Serif"/>
              </a:rPr>
              <a:t> –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Минтруд</a:t>
            </a:r>
            <a:r>
              <a:rPr lang="en-US" sz="1400" dirty="0">
                <a:latin typeface="Liberation Serif"/>
                <a:cs typeface="Liberation Serif"/>
              </a:rPr>
              <a:t> РФ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31.05.2018 № 344н);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5.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Министерства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труда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социальной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защиты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Российской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Федерации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30.10.2018 № 675н «</a:t>
            </a:r>
            <a:r>
              <a:rPr lang="en-US" sz="1400" dirty="0" err="1">
                <a:latin typeface="Liberation Serif"/>
                <a:cs typeface="Liberation Serif"/>
              </a:rPr>
              <a:t>Методика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выявления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обобщения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мнения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граждан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качестве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условий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оказания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услуг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организациями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сфере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культуры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охраны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здоровья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образования</a:t>
            </a:r>
            <a:r>
              <a:rPr lang="en-US" sz="1400" dirty="0">
                <a:latin typeface="Liberation Serif"/>
                <a:cs typeface="Liberation Serif"/>
              </a:rPr>
              <a:t>, </a:t>
            </a:r>
            <a:r>
              <a:rPr lang="en-US" sz="1400" dirty="0" err="1">
                <a:latin typeface="Liberation Serif"/>
                <a:cs typeface="Liberation Serif"/>
              </a:rPr>
              <a:t>социального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обслуживания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федеральными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учреждениями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медико-социальной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экспертизы</a:t>
            </a:r>
            <a:r>
              <a:rPr lang="en-US" sz="1400" dirty="0">
                <a:latin typeface="Liberation Serif"/>
                <a:cs typeface="Liberation Serif"/>
              </a:rPr>
              <a:t>» (</a:t>
            </a:r>
            <a:r>
              <a:rPr lang="en-US" sz="1400" dirty="0" err="1">
                <a:latin typeface="Liberation Serif"/>
                <a:cs typeface="Liberation Serif"/>
              </a:rPr>
              <a:t>далее</a:t>
            </a:r>
            <a:r>
              <a:rPr lang="en-US" sz="1400" dirty="0">
                <a:latin typeface="Liberation Serif"/>
                <a:cs typeface="Liberation Serif"/>
              </a:rPr>
              <a:t> –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Минтруда</a:t>
            </a:r>
            <a:r>
              <a:rPr lang="en-US" sz="1400" dirty="0">
                <a:latin typeface="Liberation Serif"/>
                <a:cs typeface="Liberation Serif"/>
              </a:rPr>
              <a:t> РФ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30.10.2018 № 675н);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6. </a:t>
            </a:r>
            <a:r>
              <a:rPr lang="en-US" sz="1400" dirty="0" err="1">
                <a:latin typeface="Liberation Serif"/>
                <a:cs typeface="Liberation Serif"/>
              </a:rPr>
              <a:t>Приказ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Федеральной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службы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надзору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сфере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науки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29.05.2014 № 785 «</a:t>
            </a:r>
            <a:r>
              <a:rPr lang="en-US" sz="1400" dirty="0" err="1">
                <a:latin typeface="Liberation Serif"/>
                <a:cs typeface="Liberation Serif"/>
              </a:rPr>
              <a:t>Об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утверждении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требований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к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структуре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официального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сайта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образовательной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организации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информационно-телекоммуникационной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сети</a:t>
            </a:r>
            <a:r>
              <a:rPr lang="en-US" sz="1400" dirty="0">
                <a:latin typeface="Liberation Serif"/>
                <a:cs typeface="Liberation Serif"/>
              </a:rPr>
              <a:t> «</a:t>
            </a:r>
            <a:r>
              <a:rPr lang="en-US" sz="1400" dirty="0" err="1">
                <a:latin typeface="Liberation Serif"/>
                <a:cs typeface="Liberation Serif"/>
              </a:rPr>
              <a:t>Интернет</a:t>
            </a:r>
            <a:r>
              <a:rPr lang="en-US" sz="1400" dirty="0">
                <a:latin typeface="Liberation Serif"/>
                <a:cs typeface="Liberation Serif"/>
              </a:rPr>
              <a:t>» </a:t>
            </a:r>
            <a:r>
              <a:rPr lang="en-US" sz="1400" dirty="0" err="1">
                <a:latin typeface="Liberation Serif"/>
                <a:cs typeface="Liberation Serif"/>
              </a:rPr>
              <a:t>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формату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представления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на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нем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информации</a:t>
            </a:r>
            <a:r>
              <a:rPr lang="en-US" sz="1400" dirty="0">
                <a:latin typeface="Liberation Serif"/>
                <a:cs typeface="Liberation Serif"/>
              </a:rPr>
              <a:t>»;</a:t>
            </a:r>
            <a:endParaRPr lang="ru-RU" sz="1400" dirty="0">
              <a:latin typeface="Liberation Serif"/>
              <a:cs typeface="Liberation Serif"/>
            </a:endParaRPr>
          </a:p>
          <a:p>
            <a:r>
              <a:rPr lang="en-US" sz="1400" dirty="0">
                <a:latin typeface="Liberation Serif"/>
                <a:cs typeface="Liberation Serif"/>
              </a:rPr>
              <a:t>7. </a:t>
            </a:r>
            <a:r>
              <a:rPr lang="en-US" sz="1400" dirty="0" err="1">
                <a:latin typeface="Liberation Serif"/>
                <a:cs typeface="Liberation Serif"/>
              </a:rPr>
              <a:t>Закон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Свердловской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области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от</a:t>
            </a:r>
            <a:r>
              <a:rPr lang="en-US" sz="1400" dirty="0">
                <a:latin typeface="Liberation Serif"/>
                <a:cs typeface="Liberation Serif"/>
              </a:rPr>
              <a:t> 15.07.2013 № 78-ОЗ «</a:t>
            </a:r>
            <a:r>
              <a:rPr lang="en-US" sz="1400" dirty="0" err="1">
                <a:latin typeface="Liberation Serif"/>
                <a:cs typeface="Liberation Serif"/>
              </a:rPr>
              <a:t>Об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образовании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в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Свердловской</a:t>
            </a:r>
            <a:r>
              <a:rPr lang="en-US" sz="1400" dirty="0">
                <a:latin typeface="Liberation Serif"/>
                <a:cs typeface="Liberation Serif"/>
              </a:rPr>
              <a:t> </a:t>
            </a:r>
            <a:r>
              <a:rPr lang="en-US" sz="1400" dirty="0" err="1">
                <a:latin typeface="Liberation Serif"/>
                <a:cs typeface="Liberation Serif"/>
              </a:rPr>
              <a:t>области</a:t>
            </a:r>
            <a:r>
              <a:rPr lang="en-US" sz="1400" dirty="0">
                <a:latin typeface="Liberation Serif"/>
                <a:cs typeface="Liberation Serif"/>
              </a:rPr>
              <a:t>»</a:t>
            </a:r>
            <a:r>
              <a:rPr lang="en-US" sz="1400" dirty="0" smtClean="0">
                <a:latin typeface="Liberation Serif"/>
                <a:cs typeface="Liberation Serif"/>
              </a:rPr>
              <a:t>.</a:t>
            </a:r>
            <a:endParaRPr lang="ru-RU" sz="1400" dirty="0" smtClean="0">
              <a:latin typeface="Liberation Serif"/>
              <a:cs typeface="Liberation Serif"/>
            </a:endParaRPr>
          </a:p>
          <a:p>
            <a:r>
              <a:rPr lang="ru-RU" sz="1400" dirty="0" smtClean="0">
                <a:latin typeface="Liberation Serif"/>
                <a:cs typeface="Liberation Serif"/>
              </a:rPr>
              <a:t>8. Приказ </a:t>
            </a:r>
            <a:r>
              <a:rPr lang="ru-RU" sz="1400" dirty="0">
                <a:latin typeface="Liberation Serif"/>
                <a:cs typeface="Liberation Serif"/>
              </a:rPr>
              <a:t>Минфина России от 07.05.2019 № 66н «О составе информации о результатах независимой оценки качества условий осуществления образовательной деятельности организациями, осуществляющими образовательную деятельность, условий оказания услуг организациями культуры, социального обслуживания, медицинскими организациями, федеральными учреждениями медико-социальной экспертизы, размещаемой на официальном сайте для размещения информации о государственных и муниципальных учреждениях в информационно-телекоммуникационной сети «</a:t>
            </a:r>
            <a:r>
              <a:rPr lang="ru-RU" sz="1400" dirty="0" smtClean="0">
                <a:latin typeface="Liberation Serif"/>
                <a:cs typeface="Liberation Serif"/>
              </a:rPr>
              <a:t>Интернет»</a:t>
            </a:r>
            <a:r>
              <a:rPr lang="ru-RU" sz="1400" dirty="0">
                <a:latin typeface="Liberation Serif"/>
                <a:cs typeface="Liberation Serif"/>
              </a:rPr>
              <a:t>, включая единые требования к такой информации, и порядке ее размещения, а также требованиях к качеству, удобству и простоте поиска указанной информации»</a:t>
            </a: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>
                <a:latin typeface="Liberation Serif"/>
                <a:cs typeface="Liberation Serif"/>
              </a:rPr>
              <a:t>3</a:t>
            </a:fld>
            <a:endParaRPr lang="ru-RU" dirty="0">
              <a:latin typeface="Liberation Serif"/>
              <a:cs typeface="Liberation Serif"/>
            </a:endParaRPr>
          </a:p>
        </p:txBody>
      </p:sp>
    </p:spTree>
    <p:extLst>
      <p:ext uri="{BB962C8B-B14F-4D97-AF65-F5344CB8AC3E}">
        <p14:creationId xmlns:p14="http://schemas.microsoft.com/office/powerpoint/2010/main" val="19200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75989" y="257032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НОК. КРИТЕРИИ И ПОКАЗАТЕЛИ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54500" y="1058408"/>
            <a:ext cx="10582916" cy="6004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00" b="1" dirty="0">
                <a:latin typeface="Liberation Serif"/>
                <a:cs typeface="Liberation Serif"/>
              </a:rPr>
              <a:t>I </a:t>
            </a:r>
            <a:r>
              <a:rPr lang="en-US" sz="1900" b="1" dirty="0" err="1">
                <a:latin typeface="Liberation Serif"/>
                <a:cs typeface="Liberation Serif"/>
              </a:rPr>
              <a:t>критерий</a:t>
            </a:r>
            <a:r>
              <a:rPr lang="en-US" sz="1900" b="1" dirty="0">
                <a:latin typeface="Liberation Serif"/>
                <a:cs typeface="Liberation Serif"/>
              </a:rPr>
              <a:t>. </a:t>
            </a:r>
            <a:r>
              <a:rPr lang="en-US" sz="1900" b="1" dirty="0" err="1">
                <a:latin typeface="Liberation Serif"/>
                <a:cs typeface="Liberation Serif"/>
              </a:rPr>
              <a:t>Открытость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и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доступность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информации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об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организации</a:t>
            </a:r>
            <a:r>
              <a:rPr lang="en-US" sz="1900" b="1" dirty="0">
                <a:latin typeface="Liberation Serif"/>
                <a:cs typeface="Liberation Serif"/>
              </a:rPr>
              <a:t>, </a:t>
            </a:r>
            <a:r>
              <a:rPr lang="en-US" sz="1900" b="1" dirty="0" err="1">
                <a:latin typeface="Liberation Serif"/>
                <a:cs typeface="Liberation Serif"/>
              </a:rPr>
              <a:t>осуществляющей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образовательную</a:t>
            </a:r>
            <a:r>
              <a:rPr lang="en-US" sz="1900" b="1" dirty="0">
                <a:latin typeface="Liberation Serif"/>
                <a:cs typeface="Liberation Serif"/>
              </a:rPr>
              <a:t> </a:t>
            </a:r>
            <a:r>
              <a:rPr lang="en-US" sz="1900" b="1" dirty="0" err="1">
                <a:latin typeface="Liberation Serif"/>
                <a:cs typeface="Liberation Serif"/>
              </a:rPr>
              <a:t>деятельность</a:t>
            </a:r>
            <a:r>
              <a:rPr lang="en-US" sz="1900" b="1" dirty="0">
                <a:latin typeface="Liberation Serif"/>
                <a:cs typeface="Liberation Serif"/>
              </a:rPr>
              <a:t>. </a:t>
            </a:r>
            <a:endParaRPr lang="ru-RU" sz="1900" b="1" dirty="0">
              <a:latin typeface="Liberation Serif"/>
              <a:cs typeface="Liberation Serif"/>
            </a:endParaRPr>
          </a:p>
          <a:p>
            <a:r>
              <a:rPr lang="en-US" sz="1900" dirty="0" err="1">
                <a:latin typeface="Liberation Serif"/>
                <a:cs typeface="Liberation Serif"/>
              </a:rPr>
              <a:t>Показатели</a:t>
            </a:r>
            <a:r>
              <a:rPr lang="en-US" sz="1900" dirty="0">
                <a:latin typeface="Liberation Serif"/>
                <a:cs typeface="Liberation Serif"/>
              </a:rPr>
              <a:t>: 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1.1. </a:t>
            </a:r>
            <a:r>
              <a:rPr lang="en-US" sz="1900" dirty="0" err="1">
                <a:latin typeface="Liberation Serif"/>
                <a:cs typeface="Liberation Serif"/>
              </a:rPr>
              <a:t>Соответствие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информации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деятельности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организации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размещенной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общедоступных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информационных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ресурсах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ее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содержанию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порядку</a:t>
            </a:r>
            <a:r>
              <a:rPr lang="en-US" sz="1900" dirty="0">
                <a:latin typeface="Liberation Serif"/>
                <a:cs typeface="Liberation Serif"/>
              </a:rPr>
              <a:t> (</a:t>
            </a:r>
            <a:r>
              <a:rPr lang="en-US" sz="1900" dirty="0" err="1">
                <a:latin typeface="Liberation Serif"/>
                <a:cs typeface="Liberation Serif"/>
              </a:rPr>
              <a:t>форме</a:t>
            </a:r>
            <a:r>
              <a:rPr lang="en-US" sz="1900" dirty="0">
                <a:latin typeface="Liberation Serif"/>
                <a:cs typeface="Liberation Serif"/>
              </a:rPr>
              <a:t>) </a:t>
            </a:r>
            <a:r>
              <a:rPr lang="en-US" sz="1900" dirty="0" err="1">
                <a:latin typeface="Liberation Serif"/>
                <a:cs typeface="Liberation Serif"/>
              </a:rPr>
              <a:t>размещения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установленным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нормативными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правовыми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документами</a:t>
            </a:r>
            <a:r>
              <a:rPr lang="en-US" sz="1900" dirty="0">
                <a:latin typeface="Liberation Serif"/>
                <a:cs typeface="Liberation Serif"/>
              </a:rPr>
              <a:t>: 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информационных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стендах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в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помещении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организации</a:t>
            </a:r>
            <a:r>
              <a:rPr lang="en-US" sz="1900" dirty="0">
                <a:latin typeface="Liberation Serif"/>
                <a:cs typeface="Liberation Serif"/>
              </a:rPr>
              <a:t>;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официальном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сайте</a:t>
            </a:r>
            <a:r>
              <a:rPr lang="en-US" sz="1900" dirty="0">
                <a:latin typeface="Liberation Serif"/>
                <a:cs typeface="Liberation Serif"/>
              </a:rPr>
              <a:t>.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1.2. </a:t>
            </a:r>
            <a:r>
              <a:rPr lang="en-US" sz="1900" dirty="0" err="1">
                <a:latin typeface="Liberation Serif"/>
                <a:cs typeface="Liberation Serif"/>
              </a:rPr>
              <a:t>Наличие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официальном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сайте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организации</a:t>
            </a:r>
            <a:r>
              <a:rPr lang="en-US" sz="1900" dirty="0">
                <a:latin typeface="Liberation Serif"/>
                <a:cs typeface="Liberation Serif"/>
              </a:rPr>
              <a:t> (</a:t>
            </a:r>
            <a:r>
              <a:rPr lang="en-US" sz="1900" dirty="0" err="1">
                <a:latin typeface="Liberation Serif"/>
                <a:cs typeface="Liberation Serif"/>
              </a:rPr>
              <a:t>учреждения</a:t>
            </a:r>
            <a:r>
              <a:rPr lang="en-US" sz="1900" dirty="0">
                <a:latin typeface="Liberation Serif"/>
                <a:cs typeface="Liberation Serif"/>
              </a:rPr>
              <a:t>) </a:t>
            </a:r>
            <a:r>
              <a:rPr lang="en-US" sz="1900" dirty="0" err="1">
                <a:latin typeface="Liberation Serif"/>
                <a:cs typeface="Liberation Serif"/>
              </a:rPr>
              <a:t>информации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дистанционных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способах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обратной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связи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взаимодействия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получателями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функционирование</a:t>
            </a:r>
            <a:r>
              <a:rPr lang="en-US" sz="1900" dirty="0">
                <a:latin typeface="Liberation Serif"/>
                <a:cs typeface="Liberation Serif"/>
              </a:rPr>
              <a:t>: 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телефона</a:t>
            </a:r>
            <a:r>
              <a:rPr lang="en-US" sz="1900" dirty="0">
                <a:latin typeface="Liberation Serif"/>
                <a:cs typeface="Liberation Serif"/>
              </a:rPr>
              <a:t>;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электронной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почты</a:t>
            </a:r>
            <a:r>
              <a:rPr lang="en-US" sz="1900" dirty="0">
                <a:latin typeface="Liberation Serif"/>
                <a:cs typeface="Liberation Serif"/>
              </a:rPr>
              <a:t>;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электронных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сервисов</a:t>
            </a:r>
            <a:r>
              <a:rPr lang="en-US" sz="1900" dirty="0">
                <a:latin typeface="Liberation Serif"/>
                <a:cs typeface="Liberation Serif"/>
              </a:rPr>
              <a:t> (</a:t>
            </a:r>
            <a:r>
              <a:rPr lang="en-US" sz="1900" dirty="0" err="1">
                <a:latin typeface="Liberation Serif"/>
                <a:cs typeface="Liberation Serif"/>
              </a:rPr>
              <a:t>форма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для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подачи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электронного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обращения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получение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консультации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оказываемым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услугам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раздел</a:t>
            </a:r>
            <a:r>
              <a:rPr lang="en-US" sz="1900" dirty="0">
                <a:latin typeface="Liberation Serif"/>
                <a:cs typeface="Liberation Serif"/>
              </a:rPr>
              <a:t> «</a:t>
            </a:r>
            <a:r>
              <a:rPr lang="en-US" sz="1900" dirty="0" err="1">
                <a:latin typeface="Liberation Serif"/>
                <a:cs typeface="Liberation Serif"/>
              </a:rPr>
              <a:t>Часто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задаваемые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вопросы</a:t>
            </a:r>
            <a:r>
              <a:rPr lang="en-US" sz="1900" dirty="0">
                <a:latin typeface="Liberation Serif"/>
                <a:cs typeface="Liberation Serif"/>
              </a:rPr>
              <a:t>»);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- </a:t>
            </a:r>
            <a:r>
              <a:rPr lang="en-US" sz="1900" dirty="0" err="1">
                <a:latin typeface="Liberation Serif"/>
                <a:cs typeface="Liberation Serif"/>
              </a:rPr>
              <a:t>технической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возможности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выражения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получателями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образовательных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мнения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качестве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оказания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</a:t>
            </a:r>
            <a:r>
              <a:rPr lang="en-US" sz="1900" dirty="0">
                <a:latin typeface="Liberation Serif"/>
                <a:cs typeface="Liberation Serif"/>
              </a:rPr>
              <a:t> (</a:t>
            </a:r>
            <a:r>
              <a:rPr lang="en-US" sz="1900" dirty="0" err="1">
                <a:latin typeface="Liberation Serif"/>
                <a:cs typeface="Liberation Serif"/>
              </a:rPr>
              <a:t>наличие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анкеты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для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опроса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граждан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или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гиперссылки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нее</a:t>
            </a:r>
            <a:r>
              <a:rPr lang="en-US" sz="1900" dirty="0">
                <a:latin typeface="Liberation Serif"/>
                <a:cs typeface="Liberation Serif"/>
              </a:rPr>
              <a:t>). </a:t>
            </a:r>
            <a:endParaRPr lang="ru-RU" sz="1900" dirty="0">
              <a:latin typeface="Liberation Serif"/>
              <a:cs typeface="Liberation Serif"/>
            </a:endParaRPr>
          </a:p>
          <a:p>
            <a:r>
              <a:rPr lang="en-US" sz="1900" dirty="0">
                <a:latin typeface="Liberation Serif"/>
                <a:cs typeface="Liberation Serif"/>
              </a:rPr>
              <a:t>1.3. </a:t>
            </a:r>
            <a:r>
              <a:rPr lang="en-US" sz="1900" dirty="0" err="1">
                <a:latin typeface="Liberation Serif"/>
                <a:cs typeface="Liberation Serif"/>
              </a:rPr>
              <a:t>Доля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получателей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образовательных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удовлетворенных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открытостью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полнотой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доступностью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информации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деятельности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организации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размещенной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информационных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стендах</a:t>
            </a:r>
            <a:r>
              <a:rPr lang="en-US" sz="1900" dirty="0">
                <a:latin typeface="Liberation Serif"/>
                <a:cs typeface="Liberation Serif"/>
              </a:rPr>
              <a:t>, </a:t>
            </a:r>
            <a:r>
              <a:rPr lang="en-US" sz="1900" dirty="0" err="1">
                <a:latin typeface="Liberation Serif"/>
                <a:cs typeface="Liberation Serif"/>
              </a:rPr>
              <a:t>на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сайте</a:t>
            </a:r>
            <a:r>
              <a:rPr lang="en-US" sz="1900" dirty="0">
                <a:latin typeface="Liberation Serif"/>
                <a:cs typeface="Liberation Serif"/>
              </a:rPr>
              <a:t> (</a:t>
            </a:r>
            <a:r>
              <a:rPr lang="en-US" sz="1900" dirty="0" err="1">
                <a:latin typeface="Liberation Serif"/>
                <a:cs typeface="Liberation Serif"/>
              </a:rPr>
              <a:t>в</a:t>
            </a:r>
            <a:r>
              <a:rPr lang="en-US" sz="1900" dirty="0">
                <a:latin typeface="Liberation Serif"/>
                <a:cs typeface="Liberation Serif"/>
              </a:rPr>
              <a:t> % </a:t>
            </a:r>
            <a:r>
              <a:rPr lang="en-US" sz="1900" dirty="0" err="1">
                <a:latin typeface="Liberation Serif"/>
                <a:cs typeface="Liberation Serif"/>
              </a:rPr>
              <a:t>от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общего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числа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опрошенных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получателей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образовательных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услуг</a:t>
            </a:r>
            <a:r>
              <a:rPr lang="en-US" sz="1900" dirty="0">
                <a:latin typeface="Liberation Serif"/>
                <a:cs typeface="Liberation Serif"/>
              </a:rPr>
              <a:t>).</a:t>
            </a:r>
            <a:endParaRPr lang="ru-RU" sz="1900" dirty="0">
              <a:latin typeface="Liberation Serif"/>
              <a:cs typeface="Liberation Serif"/>
            </a:endParaRP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93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75989" y="257032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НОК. КРИТЕРИИ И ПОКАЗАТЕЛИ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54500" y="1058408"/>
            <a:ext cx="10582916" cy="6004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900" b="1" dirty="0">
                <a:latin typeface="Liberation Serif"/>
                <a:cs typeface="Liberation Serif"/>
              </a:rPr>
              <a:t>II критерий. Комфортность условий, в которых осуществляется образовательная деятельность.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Показатели: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2.1. Обеспечение в организации комфортных условий, которых осуществляется образовательная деятельность: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зон отдыха (ожидания);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и понятность навигации внутри организации; 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и доступность питьевой воды;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и доступность санитарно-гигиенических помещений;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санитарное состояние помещений организации.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2.2. Доля получателей образовательных услуг, удовлетворенных комфортностью условий, в которых осуществляется образовательная деятельность (в % от общего числа опрошенных получателей образовательных услуг).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75989" y="257032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НОК. КРИТЕРИИ И ПОКАЗАТЕЛИ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42558" y="1154626"/>
            <a:ext cx="11537783" cy="6004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900" b="1" dirty="0">
                <a:latin typeface="Liberation Serif"/>
                <a:cs typeface="Liberation Serif"/>
              </a:rPr>
              <a:t>III критерий. Доступность образовательной деятельности для инвалидов.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Показатели: </a:t>
            </a:r>
            <a:r>
              <a:rPr lang="ru-RU" sz="1900" dirty="0" smtClean="0">
                <a:latin typeface="Liberation Serif"/>
                <a:cs typeface="Liberation Serif"/>
              </a:rPr>
              <a:t>  3.1</a:t>
            </a:r>
            <a:r>
              <a:rPr lang="ru-RU" sz="1900" dirty="0">
                <a:latin typeface="Liberation Serif"/>
                <a:cs typeface="Liberation Serif"/>
              </a:rPr>
              <a:t>. Оборудование территории, прилегающей к зданиям организации, и помещении с учетом доступности для инвалидов: 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оборудование входных групп пандусами (подъемными платформами);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выделенных стоянок для автотранспортных средств инвалидов;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адаптированных лифтов, поручней, расширенных дверных проемов;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сменных кресел-колясок;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специально оборудованных санитарно-гигиенических помещений в организации.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3.2. Обеспечение в организации условий доступности, позволяющих инвалидам получать образовательные услуги наравне с другими: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дублирование инвалидам по слуху и зрению звуковой и зрительной информации;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дублирование надписей, знаков и иной текстовой и графической информации знаками, выполненными рельефно-точечным шрифтом Брайля;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возможность предоставления инвалидам по слуху (слуху и зрению) услуг </a:t>
            </a:r>
            <a:r>
              <a:rPr lang="ru-RU" sz="1900" dirty="0" err="1">
                <a:latin typeface="Liberation Serif"/>
                <a:cs typeface="Liberation Serif"/>
              </a:rPr>
              <a:t>сурдопереводчика</a:t>
            </a:r>
            <a:r>
              <a:rPr lang="ru-RU" sz="1900" dirty="0">
                <a:latin typeface="Liberation Serif"/>
                <a:cs typeface="Liberation Serif"/>
              </a:rPr>
              <a:t> (</a:t>
            </a:r>
            <a:r>
              <a:rPr lang="ru-RU" sz="1900" dirty="0" err="1">
                <a:latin typeface="Liberation Serif"/>
                <a:cs typeface="Liberation Serif"/>
              </a:rPr>
              <a:t>тифлосурдопереводчика</a:t>
            </a:r>
            <a:r>
              <a:rPr lang="ru-RU" sz="1900" dirty="0">
                <a:latin typeface="Liberation Serif"/>
                <a:cs typeface="Liberation Serif"/>
              </a:rPr>
              <a:t>);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наличие альтернативной версии сайта организации для инвалидов по зрению;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помощь, оказываемая работниками организации, прошедшими необходимое обучение (инструктирование), по сопровождению инвалидов в помещении организации;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- возможность предоставления образовательных услуг в дистанционном режиме или на дому.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3.3. Доля получателей образовательных услуг, удовлетворенных доступностью образовательных услуг для инвалидов (в % от общего числа опрошенных получателей образовательных услуг – инвалидов).</a:t>
            </a:r>
          </a:p>
          <a:p>
            <a:endParaRPr lang="ru-RU" sz="1900" dirty="0">
              <a:latin typeface="Liberation Serif"/>
              <a:cs typeface="Liberation Serif"/>
            </a:endParaRP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54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75989" y="257032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НОК. КРИТЕРИИ И ПОКАЗАТЕЛИ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54500" y="1058408"/>
            <a:ext cx="10582916" cy="6004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900" b="1" dirty="0">
                <a:latin typeface="Liberation Serif"/>
                <a:cs typeface="Liberation Serif"/>
              </a:rPr>
              <a:t>IV критерий. Показатели, характеризующие доброжелательность, вежливость работников организации.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Показатели: 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4.1. Доля получателей образовательных услуг, удовлетворенных доброжелательностью, вежливостью работников организации, обеспечивающих первичный контакт и информирование получателя образовательной услуги при непосредственном обращении в организацию (в % от общего числа опрошенных получателей образовательных услуг).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4.2. Доля получателей образовательных услуг, удовлетворенных доброжелательностью, вежливостью работников организации, обеспечивающих непосредственное оказание образовательной услуги при обращении в организацию (например, руководители, музыкальные работники, инструкторы по физической культуре и т.д.) (в % от общего числа опрошенных получателей образовательных услуг).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4.3. Доля получателей образовательных услуг, удовлетворенных доброжелательностью, вежливостью работников организации при использовании дистанционных форм взаимодействия (в % от общего числа опрошенных получателей образовательных услуг).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75989" y="257032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НОК. КРИТЕРИИ И ПОКАЗАТЕЛИ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77533" y="1104111"/>
            <a:ext cx="10833058" cy="5265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900" b="1" dirty="0" err="1">
                <a:latin typeface="Liberation Serif"/>
                <a:cs typeface="Liberation Serif"/>
              </a:rPr>
              <a:t>V</a:t>
            </a:r>
            <a:r>
              <a:rPr lang="ru-RU" sz="1900" b="1" dirty="0">
                <a:latin typeface="Liberation Serif"/>
                <a:cs typeface="Liberation Serif"/>
              </a:rPr>
              <a:t> критерий. Условия осуществления образовательной деятельности организаций</a:t>
            </a:r>
            <a:r>
              <a:rPr lang="ru-RU" sz="1900" b="1" dirty="0" smtClean="0">
                <a:latin typeface="Liberation Serif"/>
                <a:cs typeface="Liberation Serif"/>
              </a:rPr>
              <a:t>.</a:t>
            </a:r>
            <a:endParaRPr lang="ru-RU" sz="1900" b="1" dirty="0">
              <a:latin typeface="Liberation Serif"/>
              <a:cs typeface="Liberation Serif"/>
            </a:endParaRPr>
          </a:p>
          <a:p>
            <a:r>
              <a:rPr lang="ru-RU" sz="1900" dirty="0">
                <a:latin typeface="Liberation Serif"/>
                <a:cs typeface="Liberation Serif"/>
              </a:rPr>
              <a:t>Показатели: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5.1. Доля получателей образовательных услуг, которые готовы рекомендовать организацию родственникам и знакомым (могли бы ее рекомендовать, если бы была возможность выбора организации) (в % от общего числа опрошенных получателей образовательных услуг).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5.2. Доля получателей образовательных услуг, удовлетворенных удобством графика работы организации (в % от общего числа опрошенных получателей образовательных услуг).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5.3. Доля получателей образовательных услуг, удовлетворенных в целом условиями оказания образовательных услуг в организации (в % от общего числа опрошенных получателей услуг).</a:t>
            </a:r>
          </a:p>
          <a:p>
            <a:endParaRPr lang="ru-RU" sz="1600" dirty="0" smtClean="0"/>
          </a:p>
          <a:p>
            <a:r>
              <a:rPr lang="ru-RU" sz="1900" dirty="0" smtClean="0">
                <a:latin typeface="Liberation Serif"/>
                <a:cs typeface="Liberation Serif"/>
              </a:rPr>
              <a:t>Расчеты по НОК выполнено в соответствии с </a:t>
            </a:r>
            <a:r>
              <a:rPr lang="en-US" sz="1900" dirty="0" err="1" smtClean="0">
                <a:latin typeface="Liberation Serif"/>
                <a:cs typeface="Liberation Serif"/>
              </a:rPr>
              <a:t>Методически</a:t>
            </a:r>
            <a:r>
              <a:rPr lang="ru-RU" sz="1900" dirty="0" smtClean="0">
                <a:latin typeface="Liberation Serif"/>
                <a:cs typeface="Liberation Serif"/>
              </a:rPr>
              <a:t>ми</a:t>
            </a:r>
            <a:r>
              <a:rPr lang="en-US" sz="1900" dirty="0" smtClean="0">
                <a:latin typeface="Liberation Serif"/>
                <a:cs typeface="Liberation Serif"/>
              </a:rPr>
              <a:t> </a:t>
            </a:r>
            <a:r>
              <a:rPr lang="en-US" sz="1900" dirty="0" err="1" smtClean="0">
                <a:latin typeface="Liberation Serif"/>
                <a:cs typeface="Liberation Serif"/>
              </a:rPr>
              <a:t>рекомендаци</a:t>
            </a:r>
            <a:r>
              <a:rPr lang="ru-RU" sz="1900" dirty="0" err="1" smtClean="0">
                <a:latin typeface="Liberation Serif"/>
                <a:cs typeface="Liberation Serif"/>
              </a:rPr>
              <a:t>ями</a:t>
            </a:r>
            <a:r>
              <a:rPr lang="en-US" sz="1900" dirty="0" smtClean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к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Единому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порядку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расчета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показателей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с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учетом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отраслевых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особенностей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Министерства</a:t>
            </a:r>
            <a:r>
              <a:rPr lang="en-US" sz="1900" dirty="0">
                <a:latin typeface="Liberation Serif"/>
                <a:cs typeface="Liberation Serif"/>
              </a:rPr>
              <a:t> </a:t>
            </a:r>
            <a:r>
              <a:rPr lang="en-US" sz="1900" dirty="0" err="1">
                <a:latin typeface="Liberation Serif"/>
                <a:cs typeface="Liberation Serif"/>
              </a:rPr>
              <a:t>просвещения</a:t>
            </a:r>
            <a:r>
              <a:rPr lang="en-US" sz="1900" dirty="0">
                <a:latin typeface="Liberation Serif"/>
                <a:cs typeface="Liberation Serif"/>
              </a:rPr>
              <a:t> РФ </a:t>
            </a:r>
            <a:r>
              <a:rPr lang="en-US" sz="1900" dirty="0" smtClean="0">
                <a:latin typeface="Liberation Serif"/>
                <a:cs typeface="Liberation Serif"/>
              </a:rPr>
              <a:t>27.11.2019</a:t>
            </a:r>
            <a:r>
              <a:rPr lang="ru-RU" sz="1900" dirty="0" smtClean="0">
                <a:latin typeface="Liberation Serif"/>
                <a:cs typeface="Liberation Serif"/>
              </a:rPr>
              <a:t>. </a:t>
            </a:r>
          </a:p>
          <a:p>
            <a:r>
              <a:rPr lang="ru-RU" sz="1900" dirty="0">
                <a:latin typeface="Liberation Serif"/>
                <a:cs typeface="Liberation Serif"/>
              </a:rPr>
              <a:t>Онлайн-опрос проводится по унифицированной анкете для проведения опроса получателей услуг, разработанной в соответствии с рекомендуемой анкетой для проведения опроса получателей социальных услуг в рамках проведения независимой оценки качества (приложение к Методике выявления и обобщения мнения граждан о качестве условий оказания услуг организациями в сфере культуры, охраны здоровья, образования, социального обслуживания и федеральными учреждениями медико-социальной экспертизы, утвержденной приказом Минтруда России от 30.10.2018 № 675н). </a:t>
            </a:r>
          </a:p>
          <a:p>
            <a:endParaRPr lang="ru-RU" sz="1600" dirty="0"/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33714" y="276275"/>
            <a:ext cx="10479316" cy="103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117EB5"/>
                </a:solidFill>
                <a:latin typeface="Montserrat Black" panose="00000A00000000000000" pitchFamily="2" charset="-52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МЕТОДИКА ОЦЕНКИ ИТОГОВОГО РЕЗУЛЬТАТА</a:t>
            </a:r>
            <a:endParaRPr lang="ru-RU" sz="2000" dirty="0">
              <a:solidFill>
                <a:srgbClr val="117EB5"/>
              </a:solidFill>
              <a:latin typeface="Montserrat Black" panose="00000A00000000000000" pitchFamily="2" charset="-52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Picture 4" descr="C:\Users\Пользователь\Desktop\Новая папка\Безымянный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08" y="341310"/>
            <a:ext cx="698944" cy="70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123541"/>
              </p:ext>
            </p:extLst>
          </p:nvPr>
        </p:nvGraphicFramePr>
        <p:xfrm>
          <a:off x="570034" y="1874673"/>
          <a:ext cx="11429549" cy="241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r:id="rId4" imgW="6299200" imgH="1181100" progId="Word.Document.12">
                  <p:link updateAutomatic="1"/>
                </p:oleObj>
              </mc:Choice>
              <mc:Fallback>
                <p:oleObj r:id="rId4" imgW="6299200" imgH="11811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0034" y="1874673"/>
                        <a:ext cx="11429549" cy="241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816532" y="4807152"/>
            <a:ext cx="9189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/>
                <a:cs typeface="Liberation Serif"/>
              </a:rPr>
              <a:t>*Результаты </a:t>
            </a:r>
            <a:r>
              <a:rPr lang="ru-RU" dirty="0">
                <a:latin typeface="Liberation Serif"/>
                <a:cs typeface="Liberation Serif"/>
              </a:rPr>
              <a:t>сгруппированы по 5-и уровням оценки (высокий, выше среднего, средний, ниже среднего, низкий) в соответствии с группировкой на портале </a:t>
            </a:r>
            <a:r>
              <a:rPr lang="ru-RU" dirty="0" err="1">
                <a:latin typeface="Liberation Serif"/>
                <a:cs typeface="Liberation Serif"/>
              </a:rPr>
              <a:t>bus.gov.ru</a:t>
            </a:r>
            <a:r>
              <a:rPr lang="ru-RU" dirty="0">
                <a:latin typeface="Liberation Serif"/>
                <a:cs typeface="Liberation Serif"/>
              </a:rPr>
              <a:t>. Максимальный балл – 100.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95DCA-0EA4-4A1F-9BDF-FE544274B60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59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6344</TotalTime>
  <Words>2277</Words>
  <Application>Microsoft Office PowerPoint</Application>
  <PresentationFormat>Произвольный</PresentationFormat>
  <Paragraphs>194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Связи</vt:lpstr>
      </vt:variant>
      <vt:variant>
        <vt:i4>5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HDOfficeLightV0</vt:lpstr>
      <vt:lpstr>1_HDOfficeLightV0</vt:lpstr>
      <vt:lpstr>2_HDOfficeLightV0</vt:lpstr>
      <vt:lpstr>3_HDOfficeLightV0</vt:lpstr>
      <vt:lpstr>\\localhost\Users\aleksandrashmurak\Downloads\Macintosh HD:Users:aleksandrashmurak:Downloads:ЕКБ ДОД СО 2020:379 организаций:Доклад.docx!OLE_LINK3</vt:lpstr>
      <vt:lpstr>\\localhost\Users\aleksandrashmurak\Downloads\Macintosh HD:Users:aleksandrashmurak:Downloads:ЕКБ ДОД СО 2020:379 организаций:Аналитический отчет ДОД СО 2020.docx!OLE_LINK1</vt:lpstr>
      <vt:lpstr>\\localhost\Users\aleksandrashmurak\Downloads\Macintosh HD:Users:aleksandrashmurak:Downloads:ЕКБ ДОД СО 2020:379 организаций:Доклад.docx!OLE_LINK4</vt:lpstr>
      <vt:lpstr>\\localhost\Users\aleksandrashmurak\Downloads\Macintosh HD:Users:aleksandrashmurak:Downloads:ЕКБ ДОД СО 2020:379 организаций:Доклад.docx!OLE_LINK5</vt:lpstr>
      <vt:lpstr>\\localhost\Users\aleksandrashmurak\Downloads\Macintosh HD:Users:aleksandrashmurak:Downloads:ЕКБ ДОД СО 2020:379 организаций:3.0 Доклад.docx!OLE_LINK1</vt:lpstr>
      <vt:lpstr>ИТОГОВЫЙ ДОКЛАД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ИМЦ</cp:lastModifiedBy>
  <cp:revision>278</cp:revision>
  <dcterms:created xsi:type="dcterms:W3CDTF">2018-05-01T07:35:28Z</dcterms:created>
  <dcterms:modified xsi:type="dcterms:W3CDTF">2020-12-07T05:54:08Z</dcterms:modified>
</cp:coreProperties>
</file>